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0"/>
  </p:notesMasterIdLst>
  <p:sldIdLst>
    <p:sldId id="256" r:id="rId5"/>
    <p:sldId id="257" r:id="rId6"/>
    <p:sldId id="258" r:id="rId7"/>
    <p:sldId id="259" r:id="rId8"/>
    <p:sldId id="26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16E9BA-A41A-49BF-8B2A-D21492BA19DC}" v="410" dt="2024-03-25T20:08:50.6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0" d="100"/>
          <a:sy n="100" d="100"/>
        </p:scale>
        <p:origin x="99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BA0F42-103F-4092-BBC9-B1A642D18B8E}" type="datetimeFigureOut">
              <a:rPr lang="en-US" smtClean="0"/>
              <a:t>4/11/2024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FD145C-4C93-4913-987E-CE2FB817F62B}" type="slidenum">
              <a:rPr lang="en-US" smtClean="0"/>
              <a:t>‹#›</a:t>
            </a:fld>
            <a:endParaRPr lang="en-US" dirty="0"/>
          </a:p>
        </p:txBody>
      </p:sp>
    </p:spTree>
    <p:extLst>
      <p:ext uri="{BB962C8B-B14F-4D97-AF65-F5344CB8AC3E}">
        <p14:creationId xmlns:p14="http://schemas.microsoft.com/office/powerpoint/2010/main" val="681545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Chief Carey and Deputy Chief David Schmid and I met with Shawna Killen from Killian Advisors. Killian Advisors is the company that assisted Plumas Bank in their transition to a VoIP system.</a:t>
            </a:r>
          </a:p>
        </p:txBody>
      </p:sp>
      <p:sp>
        <p:nvSpPr>
          <p:cNvPr id="4" name="Slide Number Placeholder 3"/>
          <p:cNvSpPr>
            <a:spLocks noGrp="1"/>
          </p:cNvSpPr>
          <p:nvPr>
            <p:ph type="sldNum" sz="quarter" idx="5"/>
          </p:nvPr>
        </p:nvSpPr>
        <p:spPr/>
        <p:txBody>
          <a:bodyPr/>
          <a:lstStyle/>
          <a:p>
            <a:fld id="{D7FD145C-4C93-4913-987E-CE2FB817F62B}" type="slidenum">
              <a:rPr lang="en-US" smtClean="0"/>
              <a:t>1</a:t>
            </a:fld>
            <a:endParaRPr lang="en-US" dirty="0"/>
          </a:p>
        </p:txBody>
      </p:sp>
    </p:spTree>
    <p:extLst>
      <p:ext uri="{BB962C8B-B14F-4D97-AF65-F5344CB8AC3E}">
        <p14:creationId xmlns:p14="http://schemas.microsoft.com/office/powerpoint/2010/main" val="1343263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Shawna has sent out a proposal and requested quotes from multiple companies to get the best price quote for the District departmental needs. Shawna and Vonage Rep Katelin Lucas had a meeting with a demo of products and a price quote, Chief Frank and I discussed the price and reviewed the AT&amp;T bills to see if this was even up for consideration. After reviewing the telephone utility bills and comparing to Vonage. Chief Frank and myself would like for you to review  this information I will put this on the agenda for next months meeting for consideration Please also note that this will be compliant with the FEMA Grant requirements as they offer Spanish speaking voicemail.</a:t>
            </a:r>
          </a:p>
        </p:txBody>
      </p:sp>
      <p:sp>
        <p:nvSpPr>
          <p:cNvPr id="4" name="Slide Number Placeholder 3"/>
          <p:cNvSpPr>
            <a:spLocks noGrp="1"/>
          </p:cNvSpPr>
          <p:nvPr>
            <p:ph type="sldNum" sz="quarter" idx="5"/>
          </p:nvPr>
        </p:nvSpPr>
        <p:spPr/>
        <p:txBody>
          <a:bodyPr/>
          <a:lstStyle/>
          <a:p>
            <a:fld id="{D7FD145C-4C93-4913-987E-CE2FB817F62B}" type="slidenum">
              <a:rPr lang="en-US" smtClean="0"/>
              <a:t>2</a:t>
            </a:fld>
            <a:endParaRPr lang="en-US" dirty="0"/>
          </a:p>
        </p:txBody>
      </p:sp>
    </p:spTree>
    <p:extLst>
      <p:ext uri="{BB962C8B-B14F-4D97-AF65-F5344CB8AC3E}">
        <p14:creationId xmlns:p14="http://schemas.microsoft.com/office/powerpoint/2010/main" val="3899283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9798E-90C4-48E6-B39B-37FF65347ABD}"/>
              </a:ext>
            </a:extLst>
          </p:cNvPr>
          <p:cNvSpPr>
            <a:spLocks noGrp="1"/>
          </p:cNvSpPr>
          <p:nvPr>
            <p:ph type="ctrTitle"/>
          </p:nvPr>
        </p:nvSpPr>
        <p:spPr>
          <a:xfrm>
            <a:off x="2197100" y="1079500"/>
            <a:ext cx="7797799" cy="2138400"/>
          </a:xfrm>
        </p:spPr>
        <p:txBody>
          <a:bodyPr anchor="b">
            <a:normAutofit/>
          </a:bodyPr>
          <a:lstStyle>
            <a:lvl1pPr algn="ctr">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3D95C8C-0A7F-40D9-A690-3D5898EFFE81}"/>
              </a:ext>
            </a:extLst>
          </p:cNvPr>
          <p:cNvSpPr>
            <a:spLocks noGrp="1"/>
          </p:cNvSpPr>
          <p:nvPr>
            <p:ph type="subTitle" idx="1"/>
          </p:nvPr>
        </p:nvSpPr>
        <p:spPr>
          <a:xfrm>
            <a:off x="3308350" y="4113213"/>
            <a:ext cx="5575300" cy="1655762"/>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D1322F3-E47A-4D6E-96A8-AB5C73BA9906}"/>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4/11/2024</a:t>
            </a:fld>
            <a:endParaRPr lang="en-US" dirty="0"/>
          </a:p>
        </p:txBody>
      </p:sp>
      <p:sp>
        <p:nvSpPr>
          <p:cNvPr id="5" name="Footer Placeholder 4">
            <a:extLst>
              <a:ext uri="{FF2B5EF4-FFF2-40B4-BE49-F238E27FC236}">
                <a16:creationId xmlns:a16="http://schemas.microsoft.com/office/drawing/2014/main" id="{737BF5CE-9E66-4FD5-949F-34E11607C6DF}"/>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EEDAB7A-4032-416A-B04E-1F4878912E0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dirty="0"/>
          </a:p>
        </p:txBody>
      </p:sp>
      <p:cxnSp>
        <p:nvCxnSpPr>
          <p:cNvPr id="7" name="Straight Connector 6">
            <a:extLst>
              <a:ext uri="{FF2B5EF4-FFF2-40B4-BE49-F238E27FC236}">
                <a16:creationId xmlns:a16="http://schemas.microsoft.com/office/drawing/2014/main" id="{701C0CAB-6A03-4C6A-9FAA-219847753628}"/>
              </a:ext>
            </a:extLst>
          </p:cNvPr>
          <p:cNvCxnSpPr>
            <a:cxnSpLocks/>
          </p:cNvCxnSpPr>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F982E0B2-AA9C-441C-A08E-A9DF9CF12116}"/>
              </a:ext>
            </a:extLst>
          </p:cNvPr>
          <p:cNvGrpSpPr/>
          <p:nvPr/>
        </p:nvGrpSpPr>
        <p:grpSpPr>
          <a:xfrm>
            <a:off x="9728046" y="4869342"/>
            <a:ext cx="1623711" cy="630920"/>
            <a:chOff x="9588346" y="4824892"/>
            <a:chExt cx="1623711" cy="630920"/>
          </a:xfrm>
        </p:grpSpPr>
        <p:sp>
          <p:nvSpPr>
            <p:cNvPr id="16" name="Freeform: Shape 15">
              <a:extLst>
                <a:ext uri="{FF2B5EF4-FFF2-40B4-BE49-F238E27FC236}">
                  <a16:creationId xmlns:a16="http://schemas.microsoft.com/office/drawing/2014/main" id="{A4A2E074-C10D-4C57-AB72-B631E4D77102}"/>
                </a:ext>
              </a:extLst>
            </p:cNvPr>
            <p:cNvSpPr/>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0B037EB3-1772-4BA8-A95A-E5DBDFEA32B0}"/>
                </a:ext>
              </a:extLst>
            </p:cNvPr>
            <p:cNvGrpSpPr/>
            <p:nvPr/>
          </p:nvGrpSpPr>
          <p:grpSpPr>
            <a:xfrm rot="2700000" flipH="1">
              <a:off x="10112436" y="4359902"/>
              <a:ext cx="571820" cy="1620000"/>
              <a:chOff x="8482785" y="4330454"/>
              <a:chExt cx="571820" cy="1620000"/>
            </a:xfrm>
          </p:grpSpPr>
          <p:sp>
            <p:nvSpPr>
              <p:cNvPr id="18" name="Freeform: Shape 17">
                <a:extLst>
                  <a:ext uri="{FF2B5EF4-FFF2-40B4-BE49-F238E27FC236}">
                    <a16:creationId xmlns:a16="http://schemas.microsoft.com/office/drawing/2014/main" id="{A1F47AC1-63D0-47F3-9728-1A0A0543494B}"/>
                  </a:ext>
                </a:extLst>
              </p:cNvPr>
              <p:cNvSpPr/>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9" name="Straight Connector 18">
                <a:extLst>
                  <a:ext uri="{FF2B5EF4-FFF2-40B4-BE49-F238E27FC236}">
                    <a16:creationId xmlns:a16="http://schemas.microsoft.com/office/drawing/2014/main" id="{803A57D6-0C36-4560-A08A-16768551EF6F}"/>
                  </a:ext>
                </a:extLst>
              </p:cNvPr>
              <p:cNvCxnSpPr>
                <a:cxnSpLocks/>
              </p:cNvCxnSpPr>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833180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B794F-0C7D-47A6-A355-9B54F3A082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18BEFC-5F95-43C3-A662-CF24426CB374}"/>
              </a:ext>
            </a:extLst>
          </p:cNvPr>
          <p:cNvSpPr>
            <a:spLocks noGrp="1"/>
          </p:cNvSpPr>
          <p:nvPr>
            <p:ph type="body" orient="vert" idx="1"/>
          </p:nvPr>
        </p:nvSpPr>
        <p:spPr>
          <a:xfrm>
            <a:off x="1079500" y="1790700"/>
            <a:ext cx="10026650" cy="3978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E020A41-C226-41AB-8766-C9BF3E9BF9D0}"/>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4/11/2024</a:t>
            </a:fld>
            <a:endParaRPr lang="en-US" dirty="0"/>
          </a:p>
        </p:txBody>
      </p:sp>
      <p:sp>
        <p:nvSpPr>
          <p:cNvPr id="5" name="Footer Placeholder 4">
            <a:extLst>
              <a:ext uri="{FF2B5EF4-FFF2-40B4-BE49-F238E27FC236}">
                <a16:creationId xmlns:a16="http://schemas.microsoft.com/office/drawing/2014/main" id="{877795E9-017B-4505-810D-A5F553A56BC9}"/>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6626A1BD-3429-4C11-B230-8AD083EC3EC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dirty="0"/>
          </a:p>
        </p:txBody>
      </p:sp>
    </p:spTree>
    <p:extLst>
      <p:ext uri="{BB962C8B-B14F-4D97-AF65-F5344CB8AC3E}">
        <p14:creationId xmlns:p14="http://schemas.microsoft.com/office/powerpoint/2010/main" val="1105924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11CA2-18BF-408B-A40C-B43A0A7B80FA}"/>
              </a:ext>
            </a:extLst>
          </p:cNvPr>
          <p:cNvSpPr>
            <a:spLocks noGrp="1"/>
          </p:cNvSpPr>
          <p:nvPr>
            <p:ph type="title" orient="vert"/>
          </p:nvPr>
        </p:nvSpPr>
        <p:spPr>
          <a:xfrm>
            <a:off x="9899079" y="1079500"/>
            <a:ext cx="1292662" cy="4689476"/>
          </a:xfrm>
        </p:spPr>
        <p:txBody>
          <a:bodyPr vert="eaVert">
            <a:normAutofit/>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E424B6-12FC-41A1-AF7C-7E3931D97204}"/>
              </a:ext>
            </a:extLst>
          </p:cNvPr>
          <p:cNvSpPr>
            <a:spLocks noGrp="1"/>
          </p:cNvSpPr>
          <p:nvPr>
            <p:ph type="body" orient="vert" idx="1"/>
          </p:nvPr>
        </p:nvSpPr>
        <p:spPr>
          <a:xfrm>
            <a:off x="1079499" y="1079500"/>
            <a:ext cx="8495943" cy="46894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35CF957-F921-48CF-97FE-91190C1AE9B3}"/>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4/11/2024</a:t>
            </a:fld>
            <a:endParaRPr lang="en-US" dirty="0"/>
          </a:p>
        </p:txBody>
      </p:sp>
      <p:sp>
        <p:nvSpPr>
          <p:cNvPr id="5" name="Footer Placeholder 4">
            <a:extLst>
              <a:ext uri="{FF2B5EF4-FFF2-40B4-BE49-F238E27FC236}">
                <a16:creationId xmlns:a16="http://schemas.microsoft.com/office/drawing/2014/main" id="{6653F49D-6E0C-47F7-BAAD-A427913DC4D1}"/>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038A122-F390-46CF-BECF-3AE05CA585C4}"/>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dirty="0"/>
          </a:p>
        </p:txBody>
      </p:sp>
    </p:spTree>
    <p:extLst>
      <p:ext uri="{BB962C8B-B14F-4D97-AF65-F5344CB8AC3E}">
        <p14:creationId xmlns:p14="http://schemas.microsoft.com/office/powerpoint/2010/main" val="3975847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A217A-A229-4751-8D09-0CAD914F628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A9DEA33-60C3-4B28-B3EF-E93D6D46A3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7D3B28-C66B-4279-AB67-2BC1D01239A4}"/>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4/11/2024</a:t>
            </a:fld>
            <a:endParaRPr lang="en-US" dirty="0"/>
          </a:p>
        </p:txBody>
      </p:sp>
      <p:sp>
        <p:nvSpPr>
          <p:cNvPr id="5" name="Footer Placeholder 4">
            <a:extLst>
              <a:ext uri="{FF2B5EF4-FFF2-40B4-BE49-F238E27FC236}">
                <a16:creationId xmlns:a16="http://schemas.microsoft.com/office/drawing/2014/main" id="{8928FF39-A0DA-4F77-9297-B83C86B575D9}"/>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69D7D65A-9D4E-42F6-A8BF-1EEAFB180710}"/>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dirty="0"/>
          </a:p>
        </p:txBody>
      </p:sp>
    </p:spTree>
    <p:extLst>
      <p:ext uri="{BB962C8B-B14F-4D97-AF65-F5344CB8AC3E}">
        <p14:creationId xmlns:p14="http://schemas.microsoft.com/office/powerpoint/2010/main" val="2499382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017BB-B242-4CC6-887C-83E08CE2D54A}"/>
              </a:ext>
            </a:extLst>
          </p:cNvPr>
          <p:cNvSpPr>
            <a:spLocks noGrp="1"/>
          </p:cNvSpPr>
          <p:nvPr>
            <p:ph type="title"/>
          </p:nvPr>
        </p:nvSpPr>
        <p:spPr>
          <a:xfrm>
            <a:off x="1079500" y="2252663"/>
            <a:ext cx="4457700" cy="2349500"/>
          </a:xfrm>
        </p:spPr>
        <p:txBody>
          <a:bodyPr anchor="ctr" anchorCtr="0">
            <a:normAutofit/>
          </a:bodyPr>
          <a:lstStyle>
            <a:lvl1pPr algn="ctr">
              <a:defRPr sz="2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695823-EA83-493F-8FEC-C72B5B9CF2FD}"/>
              </a:ext>
            </a:extLst>
          </p:cNvPr>
          <p:cNvSpPr>
            <a:spLocks noGrp="1"/>
          </p:cNvSpPr>
          <p:nvPr>
            <p:ph type="body" idx="1"/>
          </p:nvPr>
        </p:nvSpPr>
        <p:spPr>
          <a:xfrm>
            <a:off x="6654800" y="2252664"/>
            <a:ext cx="4451348" cy="2349500"/>
          </a:xfrm>
        </p:spPr>
        <p:txBody>
          <a:bodyPr anchor="ctr" anchorCtr="0"/>
          <a:lstStyle>
            <a:lvl1pPr marL="0" indent="0">
              <a:buNone/>
              <a:defRPr sz="2400" i="1">
                <a:solidFill>
                  <a:schemeClr val="tx1">
                    <a:alpha val="7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E08E54-36BB-4AB4-BE1F-5FA8207BEAF8}"/>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4/11/2024</a:t>
            </a:fld>
            <a:endParaRPr lang="en-US" dirty="0"/>
          </a:p>
        </p:txBody>
      </p:sp>
      <p:sp>
        <p:nvSpPr>
          <p:cNvPr id="5" name="Footer Placeholder 4">
            <a:extLst>
              <a:ext uri="{FF2B5EF4-FFF2-40B4-BE49-F238E27FC236}">
                <a16:creationId xmlns:a16="http://schemas.microsoft.com/office/drawing/2014/main" id="{C0453A6A-C55A-40A1-A3BB-DB417047F547}"/>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96D6E656-7AC0-4BD3-AFE5-4B5122E2F2D8}"/>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dirty="0"/>
          </a:p>
        </p:txBody>
      </p:sp>
      <p:grpSp>
        <p:nvGrpSpPr>
          <p:cNvPr id="20" name="Group 19">
            <a:extLst>
              <a:ext uri="{FF2B5EF4-FFF2-40B4-BE49-F238E27FC236}">
                <a16:creationId xmlns:a16="http://schemas.microsoft.com/office/drawing/2014/main" id="{E9ABE19D-0B51-4388-93D1-0CD6B767115D}"/>
              </a:ext>
            </a:extLst>
          </p:cNvPr>
          <p:cNvGrpSpPr/>
          <p:nvPr/>
        </p:nvGrpSpPr>
        <p:grpSpPr>
          <a:xfrm>
            <a:off x="999771" y="932104"/>
            <a:ext cx="913428" cy="1032464"/>
            <a:chOff x="999771" y="932104"/>
            <a:chExt cx="913428" cy="1032464"/>
          </a:xfrm>
        </p:grpSpPr>
        <p:grpSp>
          <p:nvGrpSpPr>
            <p:cNvPr id="21" name="Group 20">
              <a:extLst>
                <a:ext uri="{FF2B5EF4-FFF2-40B4-BE49-F238E27FC236}">
                  <a16:creationId xmlns:a16="http://schemas.microsoft.com/office/drawing/2014/main" id="{46226ED6-7133-4222-9552-0EA4B1B3C9FB}"/>
                </a:ext>
              </a:extLst>
            </p:cNvPr>
            <p:cNvGrpSpPr/>
            <p:nvPr/>
          </p:nvGrpSpPr>
          <p:grpSpPr>
            <a:xfrm rot="8100000" flipV="1">
              <a:off x="1047457" y="1290386"/>
              <a:ext cx="865742" cy="628383"/>
              <a:chOff x="558167" y="958515"/>
              <a:chExt cx="865742" cy="628383"/>
            </a:xfrm>
            <a:solidFill>
              <a:schemeClr val="accent3"/>
            </a:solidFill>
          </p:grpSpPr>
          <p:sp>
            <p:nvSpPr>
              <p:cNvPr id="28" name="Freeform: Shape 27">
                <a:extLst>
                  <a:ext uri="{FF2B5EF4-FFF2-40B4-BE49-F238E27FC236}">
                    <a16:creationId xmlns:a16="http://schemas.microsoft.com/office/drawing/2014/main" id="{BE810E40-D42F-4034-93BA-54446465D20B}"/>
                  </a:ext>
                </a:extLst>
              </p:cNvPr>
              <p:cNvSpPr/>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Freeform: Shape 28">
                <a:extLst>
                  <a:ext uri="{FF2B5EF4-FFF2-40B4-BE49-F238E27FC236}">
                    <a16:creationId xmlns:a16="http://schemas.microsoft.com/office/drawing/2014/main" id="{60F6BFC2-CA89-42B8-8A5A-E9F26BA87FBB}"/>
                  </a:ext>
                </a:extLst>
              </p:cNvPr>
              <p:cNvSpPr/>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2" name="Group 21">
              <a:extLst>
                <a:ext uri="{FF2B5EF4-FFF2-40B4-BE49-F238E27FC236}">
                  <a16:creationId xmlns:a16="http://schemas.microsoft.com/office/drawing/2014/main" id="{1CA36485-DC1D-48C9-91B2-425DBC66D471}"/>
                </a:ext>
              </a:extLst>
            </p:cNvPr>
            <p:cNvGrpSpPr/>
            <p:nvPr/>
          </p:nvGrpSpPr>
          <p:grpSpPr>
            <a:xfrm rot="10800000" flipH="1" flipV="1">
              <a:off x="999771" y="932104"/>
              <a:ext cx="864005" cy="1032464"/>
              <a:chOff x="2207971" y="2384401"/>
              <a:chExt cx="864005" cy="1032464"/>
            </a:xfrm>
          </p:grpSpPr>
          <p:sp>
            <p:nvSpPr>
              <p:cNvPr id="23" name="Freeform: Shape 22">
                <a:extLst>
                  <a:ext uri="{FF2B5EF4-FFF2-40B4-BE49-F238E27FC236}">
                    <a16:creationId xmlns:a16="http://schemas.microsoft.com/office/drawing/2014/main" id="{0ACF276E-196C-4923-B7D1-48A8E6A1669C}"/>
                  </a:ext>
                </a:extLst>
              </p:cNvPr>
              <p:cNvSpPr/>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Freeform: Shape 23">
                <a:extLst>
                  <a:ext uri="{FF2B5EF4-FFF2-40B4-BE49-F238E27FC236}">
                    <a16:creationId xmlns:a16="http://schemas.microsoft.com/office/drawing/2014/main" id="{FFE3686C-DFF6-4995-81B8-FA38F5BB0401}"/>
                  </a:ext>
                </a:extLst>
              </p:cNvPr>
              <p:cNvSpPr/>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25" name="Group 24">
                <a:extLst>
                  <a:ext uri="{FF2B5EF4-FFF2-40B4-BE49-F238E27FC236}">
                    <a16:creationId xmlns:a16="http://schemas.microsoft.com/office/drawing/2014/main" id="{9DCBF653-CCB9-47B2-9DD9-68847A45D82D}"/>
                  </a:ext>
                </a:extLst>
              </p:cNvPr>
              <p:cNvGrpSpPr/>
              <p:nvPr/>
            </p:nvGrpSpPr>
            <p:grpSpPr>
              <a:xfrm>
                <a:off x="2440769" y="2384401"/>
                <a:ext cx="313009" cy="1032464"/>
                <a:chOff x="2440769" y="2384401"/>
                <a:chExt cx="313009" cy="1032464"/>
              </a:xfrm>
            </p:grpSpPr>
            <p:cxnSp>
              <p:nvCxnSpPr>
                <p:cNvPr id="26" name="Straight Connector 25">
                  <a:extLst>
                    <a:ext uri="{FF2B5EF4-FFF2-40B4-BE49-F238E27FC236}">
                      <a16:creationId xmlns:a16="http://schemas.microsoft.com/office/drawing/2014/main" id="{7F081A1F-C7C9-4907-AAED-B4E9B64973FB}"/>
                    </a:ext>
                  </a:extLst>
                </p:cNvPr>
                <p:cNvCxnSpPr>
                  <a:cxnSpLocks/>
                </p:cNvCxnSpPr>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F8F89A-0719-4D9A-8379-9EEBD7201052}"/>
                    </a:ext>
                  </a:extLst>
                </p:cNvPr>
                <p:cNvCxnSpPr>
                  <a:cxnSpLocks/>
                </p:cNvCxnSpPr>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30" name="Group 29">
            <a:extLst>
              <a:ext uri="{FF2B5EF4-FFF2-40B4-BE49-F238E27FC236}">
                <a16:creationId xmlns:a16="http://schemas.microsoft.com/office/drawing/2014/main" id="{E7AA5779-FF0F-4ACF-A56C-710A4CDEC8A3}"/>
              </a:ext>
            </a:extLst>
          </p:cNvPr>
          <p:cNvGrpSpPr/>
          <p:nvPr/>
        </p:nvGrpSpPr>
        <p:grpSpPr>
          <a:xfrm>
            <a:off x="1437136" y="649304"/>
            <a:ext cx="388541" cy="388541"/>
            <a:chOff x="5752675" y="5440856"/>
            <a:chExt cx="388541" cy="388541"/>
          </a:xfrm>
        </p:grpSpPr>
        <p:sp>
          <p:nvSpPr>
            <p:cNvPr id="31" name="Oval 30">
              <a:extLst>
                <a:ext uri="{FF2B5EF4-FFF2-40B4-BE49-F238E27FC236}">
                  <a16:creationId xmlns:a16="http://schemas.microsoft.com/office/drawing/2014/main" id="{5F0ADB13-4626-4F84-B513-0B58E65C248E}"/>
                </a:ext>
              </a:extLst>
            </p:cNvPr>
            <p:cNvSpPr/>
            <p:nvPr/>
          </p:nvSpPr>
          <p:spPr>
            <a:xfrm rot="10800000">
              <a:off x="5800801" y="5488982"/>
              <a:ext cx="340415" cy="3404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Oval 31">
              <a:extLst>
                <a:ext uri="{FF2B5EF4-FFF2-40B4-BE49-F238E27FC236}">
                  <a16:creationId xmlns:a16="http://schemas.microsoft.com/office/drawing/2014/main" id="{AF46BC46-AD78-4932-95BA-D3009154CA7A}"/>
                </a:ext>
              </a:extLst>
            </p:cNvPr>
            <p:cNvSpPr/>
            <p:nvPr/>
          </p:nvSpPr>
          <p:spPr>
            <a:xfrm>
              <a:off x="5752675" y="5440856"/>
              <a:ext cx="340415" cy="34041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cxnSp>
        <p:nvCxnSpPr>
          <p:cNvPr id="33" name="Straight Connector 32">
            <a:extLst>
              <a:ext uri="{FF2B5EF4-FFF2-40B4-BE49-F238E27FC236}">
                <a16:creationId xmlns:a16="http://schemas.microsoft.com/office/drawing/2014/main" id="{D38118F0-6EA8-4901-9161-9101C6DDD97E}"/>
              </a:ext>
            </a:extLst>
          </p:cNvPr>
          <p:cNvCxnSpPr>
            <a:cxnSpLocks/>
          </p:cNvCxnSpPr>
          <p:nvPr/>
        </p:nvCxnSpPr>
        <p:spPr>
          <a:xfrm rot="16200000" flipH="1">
            <a:off x="5826000" y="342900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388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D013D-A80D-4455-B886-0C3448294C02}"/>
              </a:ext>
            </a:extLst>
          </p:cNvPr>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A99D3AB-20B9-4D90-8106-506F443682C8}"/>
              </a:ext>
            </a:extLst>
          </p:cNvPr>
          <p:cNvSpPr>
            <a:spLocks noGrp="1"/>
          </p:cNvSpPr>
          <p:nvPr>
            <p:ph sz="half" idx="1"/>
          </p:nvPr>
        </p:nvSpPr>
        <p:spPr>
          <a:xfrm>
            <a:off x="108585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5F9DF39-257F-4C10-A7B4-1AA1C66F28E9}"/>
              </a:ext>
            </a:extLst>
          </p:cNvPr>
          <p:cNvSpPr>
            <a:spLocks noGrp="1"/>
          </p:cNvSpPr>
          <p:nvPr>
            <p:ph sz="half" idx="2"/>
          </p:nvPr>
        </p:nvSpPr>
        <p:spPr>
          <a:xfrm>
            <a:off x="636600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0E57E5E-B324-4633-AB65-4A53498B9FA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4/11/2024</a:t>
            </a:fld>
            <a:endParaRPr lang="en-US" dirty="0"/>
          </a:p>
        </p:txBody>
      </p:sp>
      <p:sp>
        <p:nvSpPr>
          <p:cNvPr id="6" name="Footer Placeholder 5">
            <a:extLst>
              <a:ext uri="{FF2B5EF4-FFF2-40B4-BE49-F238E27FC236}">
                <a16:creationId xmlns:a16="http://schemas.microsoft.com/office/drawing/2014/main" id="{5B42A16D-8423-4C91-B839-F95380250FA3}"/>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063AD46B-C875-4F91-8991-4A4E5D768D9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dirty="0"/>
          </a:p>
        </p:txBody>
      </p:sp>
    </p:spTree>
    <p:extLst>
      <p:ext uri="{BB962C8B-B14F-4D97-AF65-F5344CB8AC3E}">
        <p14:creationId xmlns:p14="http://schemas.microsoft.com/office/powerpoint/2010/main" val="3430743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170C3-74D3-4445-A879-4F7CF42ED29A}"/>
              </a:ext>
            </a:extLst>
          </p:cNvPr>
          <p:cNvSpPr>
            <a:spLocks noGrp="1"/>
          </p:cNvSpPr>
          <p:nvPr>
            <p:ph type="title"/>
          </p:nvPr>
        </p:nvSpPr>
        <p:spPr>
          <a:xfrm>
            <a:off x="1079500" y="1011238"/>
            <a:ext cx="10026650" cy="655637"/>
          </a:xfrm>
        </p:spPr>
        <p:txBody>
          <a:bodyPr>
            <a:normAutofit/>
          </a:bodyPr>
          <a:lstStyle>
            <a:lvl1pPr algn="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2B64494-3C1C-49FE-ADB2-6F41CEEA82EF}"/>
              </a:ext>
            </a:extLst>
          </p:cNvPr>
          <p:cNvSpPr>
            <a:spLocks noGrp="1"/>
          </p:cNvSpPr>
          <p:nvPr>
            <p:ph type="body" idx="1"/>
          </p:nvPr>
        </p:nvSpPr>
        <p:spPr>
          <a:xfrm>
            <a:off x="107950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EE19A6-8340-43A4-9B30-A27DEB9E2BF1}"/>
              </a:ext>
            </a:extLst>
          </p:cNvPr>
          <p:cNvSpPr>
            <a:spLocks noGrp="1"/>
          </p:cNvSpPr>
          <p:nvPr>
            <p:ph sz="half" idx="2"/>
          </p:nvPr>
        </p:nvSpPr>
        <p:spPr>
          <a:xfrm>
            <a:off x="1079500" y="2525561"/>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B9D4B31-0090-483A-BF84-CEA2B22D51D5}"/>
              </a:ext>
            </a:extLst>
          </p:cNvPr>
          <p:cNvSpPr>
            <a:spLocks noGrp="1"/>
          </p:cNvSpPr>
          <p:nvPr>
            <p:ph type="body" sz="quarter" idx="3"/>
          </p:nvPr>
        </p:nvSpPr>
        <p:spPr>
          <a:xfrm>
            <a:off x="636495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8DB9E9-0BD8-4F85-9342-5C5BA0D35CEA}"/>
              </a:ext>
            </a:extLst>
          </p:cNvPr>
          <p:cNvSpPr>
            <a:spLocks noGrp="1"/>
          </p:cNvSpPr>
          <p:nvPr>
            <p:ph sz="quarter" idx="4"/>
          </p:nvPr>
        </p:nvSpPr>
        <p:spPr>
          <a:xfrm>
            <a:off x="6364950" y="2525560"/>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AE3D3E-6168-45C3-BAB4-04FFFB98354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4/11/2024</a:t>
            </a:fld>
            <a:endParaRPr lang="en-US" dirty="0"/>
          </a:p>
        </p:txBody>
      </p:sp>
      <p:sp>
        <p:nvSpPr>
          <p:cNvPr id="8" name="Footer Placeholder 7">
            <a:extLst>
              <a:ext uri="{FF2B5EF4-FFF2-40B4-BE49-F238E27FC236}">
                <a16:creationId xmlns:a16="http://schemas.microsoft.com/office/drawing/2014/main" id="{DA8F8D02-7CCF-4321-847A-CD553E52A342}"/>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9F966368-2A9A-4617-A2A9-E4E9ACD06381}"/>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dirty="0"/>
          </a:p>
        </p:txBody>
      </p:sp>
    </p:spTree>
    <p:extLst>
      <p:ext uri="{BB962C8B-B14F-4D97-AF65-F5344CB8AC3E}">
        <p14:creationId xmlns:p14="http://schemas.microsoft.com/office/powerpoint/2010/main" val="923018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0855A-C7D7-455F-BD47-AB4221DD0240}"/>
              </a:ext>
            </a:extLst>
          </p:cNvPr>
          <p:cNvSpPr>
            <a:spLocks noGrp="1"/>
          </p:cNvSpPr>
          <p:nvPr>
            <p:ph type="title"/>
          </p:nvPr>
        </p:nvSpPr>
        <p:spPr>
          <a:xfrm>
            <a:off x="1079500" y="1079500"/>
            <a:ext cx="10026650" cy="4689475"/>
          </a:xfrm>
        </p:spPr>
        <p:txBody>
          <a:bodyPr anchor="ctr"/>
          <a:lstStyle>
            <a:lvl1pPr algn="ct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1629F6FD-C2F8-4688-B52A-ED76F48B8B4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4/11/2024</a:t>
            </a:fld>
            <a:endParaRPr lang="en-US" dirty="0"/>
          </a:p>
        </p:txBody>
      </p:sp>
      <p:sp>
        <p:nvSpPr>
          <p:cNvPr id="4" name="Footer Placeholder 3">
            <a:extLst>
              <a:ext uri="{FF2B5EF4-FFF2-40B4-BE49-F238E27FC236}">
                <a16:creationId xmlns:a16="http://schemas.microsoft.com/office/drawing/2014/main" id="{AB358F0F-237C-4F8E-A5A7-48269F700B1D}"/>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68C3629E-70C3-44A4-A268-2194CD424AF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dirty="0"/>
          </a:p>
        </p:txBody>
      </p:sp>
    </p:spTree>
    <p:extLst>
      <p:ext uri="{BB962C8B-B14F-4D97-AF65-F5344CB8AC3E}">
        <p14:creationId xmlns:p14="http://schemas.microsoft.com/office/powerpoint/2010/main" val="3586486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0232D4-EC56-49D3-B967-D972B5E5E2C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4/11/2024</a:t>
            </a:fld>
            <a:endParaRPr lang="en-US" dirty="0"/>
          </a:p>
        </p:txBody>
      </p:sp>
      <p:sp>
        <p:nvSpPr>
          <p:cNvPr id="3" name="Footer Placeholder 2">
            <a:extLst>
              <a:ext uri="{FF2B5EF4-FFF2-40B4-BE49-F238E27FC236}">
                <a16:creationId xmlns:a16="http://schemas.microsoft.com/office/drawing/2014/main" id="{0B2C3171-136A-405F-B1CF-C0DAFAA21E41}"/>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6523E7E-BA29-40D2-BE24-10E7F705040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dirty="0"/>
          </a:p>
        </p:txBody>
      </p:sp>
    </p:spTree>
    <p:extLst>
      <p:ext uri="{BB962C8B-B14F-4D97-AF65-F5344CB8AC3E}">
        <p14:creationId xmlns:p14="http://schemas.microsoft.com/office/powerpoint/2010/main" val="2442869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607EF-706F-47DD-B487-7C3E4EDE1945}"/>
              </a:ext>
            </a:extLst>
          </p:cNvPr>
          <p:cNvSpPr>
            <a:spLocks noGrp="1"/>
          </p:cNvSpPr>
          <p:nvPr>
            <p:ph type="title"/>
          </p:nvPr>
        </p:nvSpPr>
        <p:spPr>
          <a:xfrm>
            <a:off x="1071607" y="1011238"/>
            <a:ext cx="3906000" cy="1292400"/>
          </a:xfrm>
        </p:spPr>
        <p:txBody>
          <a:bodyPr anchor="t" anchorCtr="0">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8298442-7D9F-4D62-866B-FBA382F06C4C}"/>
              </a:ext>
            </a:extLst>
          </p:cNvPr>
          <p:cNvSpPr>
            <a:spLocks noGrp="1"/>
          </p:cNvSpPr>
          <p:nvPr>
            <p:ph idx="1"/>
          </p:nvPr>
        </p:nvSpPr>
        <p:spPr>
          <a:xfrm>
            <a:off x="5537200" y="955230"/>
            <a:ext cx="5583193" cy="4813745"/>
          </a:xfrm>
        </p:spPr>
        <p:txBody>
          <a:bodyPr/>
          <a:lstStyle>
            <a:lvl1pPr marL="0" indent="0">
              <a:lnSpc>
                <a:spcPct val="100000"/>
              </a:lnSpc>
              <a:buFontTx/>
              <a:buNone/>
              <a:defRPr sz="4800"/>
            </a:lvl1pPr>
            <a:lvl2pPr marL="0">
              <a:lnSpc>
                <a:spcPct val="100000"/>
              </a:lnSpc>
              <a:defRPr sz="4800"/>
            </a:lvl2pPr>
            <a:lvl3pPr marL="0" indent="0">
              <a:buNone/>
              <a:defRPr sz="2000"/>
            </a:lvl3pPr>
            <a:lvl4pPr marL="0">
              <a:defRPr sz="2000"/>
            </a:lvl4pPr>
            <a:lvl5pPr marL="360000">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67D1DB7-AC43-460E-B3C5-9F8B37D1B50A}"/>
              </a:ext>
            </a:extLst>
          </p:cNvPr>
          <p:cNvSpPr>
            <a:spLocks noGrp="1"/>
          </p:cNvSpPr>
          <p:nvPr>
            <p:ph type="body" sz="half" idx="2"/>
          </p:nvPr>
        </p:nvSpPr>
        <p:spPr>
          <a:xfrm>
            <a:off x="1079499" y="2664000"/>
            <a:ext cx="3905999" cy="3106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0C5DE9-6995-4F6E-AF64-6CE9A677971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4/11/2024</a:t>
            </a:fld>
            <a:endParaRPr lang="en-US" dirty="0"/>
          </a:p>
        </p:txBody>
      </p:sp>
      <p:sp>
        <p:nvSpPr>
          <p:cNvPr id="6" name="Footer Placeholder 5">
            <a:extLst>
              <a:ext uri="{FF2B5EF4-FFF2-40B4-BE49-F238E27FC236}">
                <a16:creationId xmlns:a16="http://schemas.microsoft.com/office/drawing/2014/main" id="{388BC655-2B4D-48CA-90B9-740400332295}"/>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1314A7E0-1D83-4CE0-9FFE-3EEE2B3C27E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dirty="0"/>
          </a:p>
        </p:txBody>
      </p:sp>
    </p:spTree>
    <p:extLst>
      <p:ext uri="{BB962C8B-B14F-4D97-AF65-F5344CB8AC3E}">
        <p14:creationId xmlns:p14="http://schemas.microsoft.com/office/powerpoint/2010/main" val="3396029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F7F85-950A-4BED-AE31-5C85DE4FA488}"/>
              </a:ext>
            </a:extLst>
          </p:cNvPr>
          <p:cNvSpPr>
            <a:spLocks noGrp="1"/>
          </p:cNvSpPr>
          <p:nvPr>
            <p:ph type="title"/>
          </p:nvPr>
        </p:nvSpPr>
        <p:spPr>
          <a:xfrm>
            <a:off x="1079501" y="1011238"/>
            <a:ext cx="3905250" cy="1292662"/>
          </a:xfrm>
        </p:spPr>
        <p:txBody>
          <a:bodyPr anchor="t" anchorCtr="0">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813A008-3741-4305-8A06-C0D8404A32BB}"/>
              </a:ext>
            </a:extLst>
          </p:cNvPr>
          <p:cNvSpPr>
            <a:spLocks noGrp="1"/>
          </p:cNvSpPr>
          <p:nvPr>
            <p:ph type="pic" idx="1"/>
          </p:nvPr>
        </p:nvSpPr>
        <p:spPr>
          <a:xfrm>
            <a:off x="5537200" y="531813"/>
            <a:ext cx="6113812" cy="57848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BF2ADC63-3365-4920-AF26-600F4D2EA579}"/>
              </a:ext>
            </a:extLst>
          </p:cNvPr>
          <p:cNvSpPr>
            <a:spLocks noGrp="1"/>
          </p:cNvSpPr>
          <p:nvPr>
            <p:ph type="body" sz="half" idx="2"/>
          </p:nvPr>
        </p:nvSpPr>
        <p:spPr>
          <a:xfrm>
            <a:off x="1079500" y="2663825"/>
            <a:ext cx="3905250" cy="310515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C161BE-EF8B-4F4D-8197-61442EBC46B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4/11/2024</a:t>
            </a:fld>
            <a:endParaRPr lang="en-US" dirty="0"/>
          </a:p>
        </p:txBody>
      </p:sp>
      <p:sp>
        <p:nvSpPr>
          <p:cNvPr id="6" name="Footer Placeholder 5">
            <a:extLst>
              <a:ext uri="{FF2B5EF4-FFF2-40B4-BE49-F238E27FC236}">
                <a16:creationId xmlns:a16="http://schemas.microsoft.com/office/drawing/2014/main" id="{9FD37897-BFE5-414E-9334-53116988DC37}"/>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3F5BF024-9A20-4B80-976D-420DCCD1616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dirty="0"/>
          </a:p>
        </p:txBody>
      </p:sp>
    </p:spTree>
    <p:extLst>
      <p:ext uri="{BB962C8B-B14F-4D97-AF65-F5344CB8AC3E}">
        <p14:creationId xmlns:p14="http://schemas.microsoft.com/office/powerpoint/2010/main" val="2057106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700152-D18D-4405-8FB2-5985831B57A0}"/>
              </a:ext>
            </a:extLst>
          </p:cNvPr>
          <p:cNvSpPr>
            <a:spLocks noGrp="1"/>
          </p:cNvSpPr>
          <p:nvPr>
            <p:ph type="title"/>
          </p:nvPr>
        </p:nvSpPr>
        <p:spPr>
          <a:xfrm>
            <a:off x="1079500" y="1011238"/>
            <a:ext cx="10026650" cy="655637"/>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22E92E1-0C4A-474E-8E29-8DB404101BA7}"/>
              </a:ext>
            </a:extLst>
          </p:cNvPr>
          <p:cNvSpPr>
            <a:spLocks noGrp="1"/>
          </p:cNvSpPr>
          <p:nvPr>
            <p:ph type="body" idx="1"/>
          </p:nvPr>
        </p:nvSpPr>
        <p:spPr>
          <a:xfrm>
            <a:off x="1079500" y="1790700"/>
            <a:ext cx="10026650" cy="3978275"/>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122E245-B48B-4526-8D2D-9475E64B0624}"/>
              </a:ext>
            </a:extLst>
          </p:cNvPr>
          <p:cNvSpPr>
            <a:spLocks noGrp="1"/>
          </p:cNvSpPr>
          <p:nvPr>
            <p:ph type="dt" sz="half" idx="2"/>
          </p:nvPr>
        </p:nvSpPr>
        <p:spPr>
          <a:xfrm>
            <a:off x="541338" y="6401999"/>
            <a:ext cx="2206625" cy="369332"/>
          </a:xfrm>
          <a:prstGeom prst="rect">
            <a:avLst/>
          </a:prstGeom>
        </p:spPr>
        <p:txBody>
          <a:bodyPr vert="horz" lIns="0" tIns="0" rIns="0" bIns="0" rtlCol="0" anchor="ctr">
            <a:normAutofit/>
          </a:bodyPr>
          <a:lstStyle>
            <a:lvl1pPr algn="l">
              <a:defRPr sz="1000" cap="all" spc="300" baseline="0">
                <a:solidFill>
                  <a:schemeClr val="tx1">
                    <a:alpha val="70000"/>
                  </a:schemeClr>
                </a:solidFill>
              </a:defRPr>
            </a:lvl1pPr>
          </a:lstStyle>
          <a:p>
            <a:fld id="{64F0E216-BA48-4F04-AC4F-645AA0DD6AC6}" type="datetimeFigureOut">
              <a:rPr lang="en-US" smtClean="0"/>
              <a:pPr/>
              <a:t>4/11/2024</a:t>
            </a:fld>
            <a:endParaRPr lang="en-US" dirty="0"/>
          </a:p>
        </p:txBody>
      </p:sp>
      <p:sp>
        <p:nvSpPr>
          <p:cNvPr id="5" name="Footer Placeholder 4">
            <a:extLst>
              <a:ext uri="{FF2B5EF4-FFF2-40B4-BE49-F238E27FC236}">
                <a16:creationId xmlns:a16="http://schemas.microsoft.com/office/drawing/2014/main" id="{C2A0FE5C-A494-40F2-A357-786AFFA6318E}"/>
              </a:ext>
            </a:extLst>
          </p:cNvPr>
          <p:cNvSpPr>
            <a:spLocks noGrp="1"/>
          </p:cNvSpPr>
          <p:nvPr>
            <p:ph type="ftr" sz="quarter" idx="3"/>
          </p:nvPr>
        </p:nvSpPr>
        <p:spPr>
          <a:xfrm>
            <a:off x="3308350" y="6401999"/>
            <a:ext cx="5575300" cy="369332"/>
          </a:xfrm>
          <a:prstGeom prst="rect">
            <a:avLst/>
          </a:prstGeom>
        </p:spPr>
        <p:txBody>
          <a:bodyPr vert="horz" lIns="0" tIns="0" rIns="0" bIns="0" rtlCol="0" anchor="ctr">
            <a:normAutofit/>
          </a:bodyPr>
          <a:lstStyle>
            <a:lvl1pPr algn="ctr">
              <a:defRPr sz="1000" cap="all" spc="300" baseline="0">
                <a:solidFill>
                  <a:schemeClr val="tx1">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504686A1-EDE2-44D9-A671-F708A6F883D7}"/>
              </a:ext>
            </a:extLst>
          </p:cNvPr>
          <p:cNvSpPr>
            <a:spLocks noGrp="1"/>
          </p:cNvSpPr>
          <p:nvPr>
            <p:ph type="sldNum" sz="quarter" idx="4"/>
          </p:nvPr>
        </p:nvSpPr>
        <p:spPr>
          <a:xfrm>
            <a:off x="9442800" y="6401999"/>
            <a:ext cx="2208212" cy="369332"/>
          </a:xfrm>
          <a:prstGeom prst="rect">
            <a:avLst/>
          </a:prstGeom>
        </p:spPr>
        <p:txBody>
          <a:bodyPr vert="horz" lIns="0" tIns="0" rIns="0" bIns="0" rtlCol="0" anchor="ctr">
            <a:normAutofit/>
          </a:bodyPr>
          <a:lstStyle>
            <a:lvl1pPr algn="r">
              <a:defRPr sz="1000" cap="all" spc="300" baseline="0">
                <a:solidFill>
                  <a:schemeClr val="tx1">
                    <a:alpha val="70000"/>
                  </a:schemeClr>
                </a:solidFill>
              </a:defRPr>
            </a:lvl1p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299046230"/>
      </p:ext>
    </p:extLst>
  </p:cSld>
  <p:clrMap bg1="dk1" tx1="lt1" bg2="dk2" tx2="lt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2800" kern="1200" cap="all" spc="400" baseline="0">
          <a:solidFill>
            <a:schemeClr val="tx1"/>
          </a:solidFill>
          <a:latin typeface="+mj-lt"/>
          <a:ea typeface="+mj-ea"/>
          <a:cs typeface="+mj-cs"/>
        </a:defRPr>
      </a:lvl1pPr>
    </p:titleStyle>
    <p:body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4a"/><Relationship Id="rId7" Type="http://schemas.openxmlformats.org/officeDocument/2006/relationships/image" Target="../media/image2.png"/><Relationship Id="rId2" Type="http://schemas.microsoft.com/office/2007/relationships/media" Target="../media/media1.m4a"/><Relationship Id="rId1" Type="http://schemas.openxmlformats.org/officeDocument/2006/relationships/tags" Target="../tags/tag1.xml"/><Relationship Id="rId6" Type="http://schemas.openxmlformats.org/officeDocument/2006/relationships/image" Target="../media/image1.jpe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2.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jpg"/><Relationship Id="rId5" Type="http://schemas.openxmlformats.org/officeDocument/2006/relationships/hyperlink" Target="mailto:kaitlin.lucas@vonage.com" TargetMode="Externa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A5B2A81-2C8E-4963-AFD4-E539D168B4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00186F9-2697-FB52-7C6B-1C46331952B2}"/>
              </a:ext>
            </a:extLst>
          </p:cNvPr>
          <p:cNvSpPr>
            <a:spLocks noGrp="1"/>
          </p:cNvSpPr>
          <p:nvPr>
            <p:ph type="ctrTitle"/>
          </p:nvPr>
        </p:nvSpPr>
        <p:spPr>
          <a:xfrm>
            <a:off x="4983900" y="1079500"/>
            <a:ext cx="6119131" cy="2138400"/>
          </a:xfrm>
        </p:spPr>
        <p:txBody>
          <a:bodyPr>
            <a:normAutofit/>
          </a:bodyPr>
          <a:lstStyle/>
          <a:p>
            <a:r>
              <a:rPr lang="en-US" dirty="0"/>
              <a:t>Quincy Fire Protection District</a:t>
            </a:r>
          </a:p>
        </p:txBody>
      </p:sp>
      <p:sp>
        <p:nvSpPr>
          <p:cNvPr id="3" name="Subtitle 2">
            <a:extLst>
              <a:ext uri="{FF2B5EF4-FFF2-40B4-BE49-F238E27FC236}">
                <a16:creationId xmlns:a16="http://schemas.microsoft.com/office/drawing/2014/main" id="{A4AC689E-9335-8945-1D66-686887C9246F}"/>
              </a:ext>
            </a:extLst>
          </p:cNvPr>
          <p:cNvSpPr>
            <a:spLocks noGrp="1"/>
          </p:cNvSpPr>
          <p:nvPr>
            <p:ph type="subTitle" idx="1"/>
          </p:nvPr>
        </p:nvSpPr>
        <p:spPr>
          <a:xfrm>
            <a:off x="4980779" y="4113213"/>
            <a:ext cx="6125372" cy="1655762"/>
          </a:xfrm>
        </p:spPr>
        <p:txBody>
          <a:bodyPr>
            <a:normAutofit/>
          </a:bodyPr>
          <a:lstStyle/>
          <a:p>
            <a:r>
              <a:rPr lang="en-US" dirty="0"/>
              <a:t>VOIP OPERATING SYSTEM</a:t>
            </a:r>
          </a:p>
          <a:p>
            <a:r>
              <a:rPr lang="en-US" dirty="0"/>
              <a:t> VONAGE</a:t>
            </a:r>
          </a:p>
        </p:txBody>
      </p:sp>
      <p:pic>
        <p:nvPicPr>
          <p:cNvPr id="4" name="Picture 3" descr="Fire extinguisher and hose reel in hotel corridor">
            <a:extLst>
              <a:ext uri="{FF2B5EF4-FFF2-40B4-BE49-F238E27FC236}">
                <a16:creationId xmlns:a16="http://schemas.microsoft.com/office/drawing/2014/main" id="{050BA053-6CD5-8FF8-BE0C-9149FB615D39}"/>
              </a:ext>
            </a:extLst>
          </p:cNvPr>
          <p:cNvPicPr>
            <a:picLocks noChangeAspect="1"/>
          </p:cNvPicPr>
          <p:nvPr/>
        </p:nvPicPr>
        <p:blipFill rotWithShape="1">
          <a:blip r:embed="rId6"/>
          <a:srcRect l="21636" r="40755" b="-1"/>
          <a:stretch/>
        </p:blipFill>
        <p:spPr>
          <a:xfrm>
            <a:off x="20" y="10"/>
            <a:ext cx="3863955" cy="6857989"/>
          </a:xfrm>
          <a:prstGeom prst="rect">
            <a:avLst/>
          </a:prstGeom>
        </p:spPr>
      </p:pic>
      <p:cxnSp>
        <p:nvCxnSpPr>
          <p:cNvPr id="11" name="Straight Connector 10">
            <a:extLst>
              <a:ext uri="{FF2B5EF4-FFF2-40B4-BE49-F238E27FC236}">
                <a16:creationId xmlns:a16="http://schemas.microsoft.com/office/drawing/2014/main" id="{9E7C23BC-DAA6-40E1-8166-B8C4439D1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73465"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Date Placeholder 35">
            <a:extLst>
              <a:ext uri="{FF2B5EF4-FFF2-40B4-BE49-F238E27FC236}">
                <a16:creationId xmlns:a16="http://schemas.microsoft.com/office/drawing/2014/main" id="{4A2BA6B4-E44D-2E88-F0B2-17D37F17D67D}"/>
              </a:ext>
            </a:extLst>
          </p:cNvPr>
          <p:cNvSpPr>
            <a:spLocks noGrp="1"/>
          </p:cNvSpPr>
          <p:nvPr>
            <p:ph type="dt" sz="half" idx="10"/>
          </p:nvPr>
        </p:nvSpPr>
        <p:spPr/>
        <p:txBody>
          <a:bodyPr/>
          <a:lstStyle/>
          <a:p>
            <a:fld id="{825C5396-3A28-4594-870D-74AB256F939D}" type="datetime1">
              <a:rPr lang="en-US" smtClean="0"/>
              <a:t>4/11/2024</a:t>
            </a:fld>
            <a:endParaRPr lang="en-US" dirty="0"/>
          </a:p>
        </p:txBody>
      </p:sp>
      <p:pic>
        <p:nvPicPr>
          <p:cNvPr id="51" name="Audio 50">
            <a:hlinkClick r:id="" action="ppaction://media"/>
            <a:extLst>
              <a:ext uri="{FF2B5EF4-FFF2-40B4-BE49-F238E27FC236}">
                <a16:creationId xmlns:a16="http://schemas.microsoft.com/office/drawing/2014/main" id="{A52DA792-4B1E-7B72-2142-DAE91A1CA420}"/>
              </a:ext>
            </a:extLst>
          </p:cNvPr>
          <p:cNvPicPr>
            <a:picLocks noChangeAspect="1"/>
          </p:cNvPicPr>
          <p:nvPr>
            <a:audioFile r:link="rId3"/>
            <p:extLst>
              <p:ext uri="{DAA4B4D4-6D71-4841-9C94-3DE7FCFB9230}">
                <p14:media xmlns:p14="http://schemas.microsoft.com/office/powerpoint/2010/main" r:embed="rId2"/>
              </p:ext>
            </p:extLst>
          </p:nvPr>
        </p:nvPicPr>
        <p:blipFill>
          <a:blip r:embed="rId7"/>
          <a:srcRect l="-118750" t="-118750" r="-118750" b="-118750"/>
          <a:stretch>
            <a:fillRect/>
          </a:stretch>
        </p:blipFill>
        <p:spPr>
          <a:xfrm>
            <a:off x="10052304" y="4718304"/>
            <a:ext cx="2057400" cy="2057400"/>
          </a:xfrm>
          <a:prstGeom prst="ellipse">
            <a:avLst/>
          </a:prstGeom>
        </p:spPr>
      </p:pic>
    </p:spTree>
    <p:custDataLst>
      <p:tags r:id="rId1"/>
    </p:custDataLst>
    <p:extLst>
      <p:ext uri="{BB962C8B-B14F-4D97-AF65-F5344CB8AC3E}">
        <p14:creationId xmlns:p14="http://schemas.microsoft.com/office/powerpoint/2010/main" val="4118763203"/>
      </p:ext>
    </p:extLst>
  </p:cSld>
  <p:clrMapOvr>
    <a:masterClrMapping/>
  </p:clrMapOvr>
  <mc:AlternateContent xmlns:mc="http://schemas.openxmlformats.org/markup-compatibility/2006" xmlns:p14="http://schemas.microsoft.com/office/powerpoint/2010/main">
    <mc:Choice Requires="p14">
      <p:transition spd="slow" p14:dur="2000" advTm="24044"/>
    </mc:Choice>
    <mc:Fallback xmlns="">
      <p:transition spd="slow" advTm="240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1"/>
                                        </p:tgtEl>
                                      </p:cBhvr>
                                    </p:cmd>
                                  </p:childTnLst>
                                </p:cTn>
                              </p:par>
                              <p:par>
                                <p:cTn id="7" presetID="10" presetClass="entr" presetSubtype="0" fill="hold" grpId="0" nodeType="withEffect">
                                  <p:stCondLst>
                                    <p:cond delay="100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400"/>
                                        <p:tgtEl>
                                          <p:spTgt spid="2"/>
                                        </p:tgtEl>
                                      </p:cBhvr>
                                    </p:animEffect>
                                  </p:childTnLst>
                                </p:cTn>
                              </p:par>
                              <p:par>
                                <p:cTn id="10" presetID="10" presetClass="entr" presetSubtype="0" fill="hold" grpId="0" nodeType="withEffect">
                                  <p:stCondLst>
                                    <p:cond delay="200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4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000"/>
                                  </p:stCondLst>
                                  <p:iterate type="lt">
                                    <p:tmPct val="10000"/>
                                  </p:iterate>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mute="1" showWhenStopped="0">
                <p:cTn id="18" fill="hold" display="0">
                  <p:stCondLst>
                    <p:cond delay="indefinite"/>
                  </p:stCondLst>
                  <p:endCondLst>
                    <p:cond evt="onStopAudio" delay="0">
                      <p:tgtEl>
                        <p:sldTgt/>
                      </p:tgtEl>
                    </p:cond>
                  </p:endCondLst>
                </p:cTn>
                <p:tgtEl>
                  <p:spTgt spid="51"/>
                </p:tgtEl>
              </p:cMediaNode>
            </p:audio>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1AEB7F98-32EC-40D3-89EE-C84330231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D141631-7352-C35D-18DC-D247FE2015CE}"/>
              </a:ext>
            </a:extLst>
          </p:cNvPr>
          <p:cNvSpPr>
            <a:spLocks noGrp="1"/>
          </p:cNvSpPr>
          <p:nvPr>
            <p:ph type="title"/>
          </p:nvPr>
        </p:nvSpPr>
        <p:spPr>
          <a:xfrm>
            <a:off x="540988" y="540033"/>
            <a:ext cx="3884962" cy="1331604"/>
          </a:xfrm>
        </p:spPr>
        <p:txBody>
          <a:bodyPr vert="horz" lIns="0" tIns="0" rIns="0" bIns="0" rtlCol="0" anchor="b" anchorCtr="0">
            <a:normAutofit/>
          </a:bodyPr>
          <a:lstStyle/>
          <a:p>
            <a:pPr algn="ctr" fontAlgn="base">
              <a:lnSpc>
                <a:spcPct val="90000"/>
              </a:lnSpc>
            </a:pPr>
            <a:r>
              <a:rPr lang="en-US" sz="1300" dirty="0"/>
              <a:t>Vonage Quote</a:t>
            </a:r>
            <a:br>
              <a:rPr lang="en-US" sz="1300" dirty="0"/>
            </a:br>
            <a:br>
              <a:rPr lang="en-US" sz="1300" dirty="0"/>
            </a:br>
            <a:r>
              <a:rPr lang="en-US" sz="1300" dirty="0"/>
              <a:t>Prepared By</a:t>
            </a:r>
            <a:br>
              <a:rPr lang="en-US" sz="1300" dirty="0"/>
            </a:br>
            <a:br>
              <a:rPr lang="en-US" sz="1300" dirty="0"/>
            </a:br>
            <a:r>
              <a:rPr lang="en-US" sz="1300" b="1" i="0" dirty="0">
                <a:effectLst/>
              </a:rPr>
              <a:t>Kaitlin Lucas</a:t>
            </a:r>
            <a:br>
              <a:rPr lang="en-US" sz="1300" b="1" i="0" dirty="0">
                <a:effectLst/>
              </a:rPr>
            </a:br>
            <a:r>
              <a:rPr lang="en-US" sz="1300" b="0" i="0" u="none" strike="noStrike" dirty="0">
                <a:effectLst/>
                <a:hlinkClick r:id="rId5">
                  <a:extLst>
                    <a:ext uri="{A12FA001-AC4F-418D-AE19-62706E023703}">
                      <ahyp:hlinkClr xmlns:ahyp="http://schemas.microsoft.com/office/drawing/2018/hyperlinkcolor" val="tx"/>
                    </a:ext>
                  </a:extLst>
                </a:hlinkClick>
              </a:rPr>
              <a:t>kaitlin.lucas@Vonage.com</a:t>
            </a:r>
            <a:br>
              <a:rPr lang="en-US" sz="1300" b="0" i="0" dirty="0">
                <a:effectLst/>
              </a:rPr>
            </a:br>
            <a:endParaRPr lang="en-US" sz="1300" dirty="0"/>
          </a:p>
        </p:txBody>
      </p:sp>
      <p:cxnSp>
        <p:nvCxnSpPr>
          <p:cNvPr id="37" name="Straight Connector 36">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13469" y="2310207"/>
            <a:ext cx="540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5C05D5A6-34CE-8B60-7280-7CF0346C33ED}"/>
              </a:ext>
            </a:extLst>
          </p:cNvPr>
          <p:cNvSpPr>
            <a:spLocks noGrp="1"/>
          </p:cNvSpPr>
          <p:nvPr>
            <p:ph type="body" sz="half" idx="2"/>
          </p:nvPr>
        </p:nvSpPr>
        <p:spPr>
          <a:xfrm>
            <a:off x="155275" y="2053087"/>
            <a:ext cx="4270675" cy="4451227"/>
          </a:xfrm>
        </p:spPr>
        <p:txBody>
          <a:bodyPr vert="horz" lIns="0" tIns="0" rIns="0" bIns="0" rtlCol="0" anchor="t" anchorCtr="0">
            <a:normAutofit fontScale="92500" lnSpcReduction="20000"/>
          </a:bodyPr>
          <a:lstStyle/>
          <a:p>
            <a:pPr>
              <a:lnSpc>
                <a:spcPct val="115000"/>
              </a:lnSpc>
            </a:pPr>
            <a:r>
              <a:rPr lang="en-US" sz="1800" b="1" dirty="0"/>
              <a:t>Sales Order #:	Q-1314369</a:t>
            </a:r>
          </a:p>
          <a:p>
            <a:pPr>
              <a:lnSpc>
                <a:spcPct val="115000"/>
              </a:lnSpc>
            </a:pPr>
            <a:r>
              <a:rPr lang="en-US" sz="1800" b="1" dirty="0"/>
              <a:t>Customer:	Quincy Fire Protection District</a:t>
            </a:r>
          </a:p>
          <a:p>
            <a:pPr>
              <a:lnSpc>
                <a:spcPct val="115000"/>
              </a:lnSpc>
            </a:pPr>
            <a:r>
              <a:rPr lang="en-US" sz="1800" b="1" dirty="0"/>
              <a:t>Customer Contact:	Karrie White</a:t>
            </a:r>
          </a:p>
          <a:p>
            <a:pPr>
              <a:lnSpc>
                <a:spcPct val="115000"/>
              </a:lnSpc>
            </a:pPr>
            <a:r>
              <a:rPr lang="en-US" sz="1800" b="1" dirty="0"/>
              <a:t>Sales Order Valid for Customer Signature Until</a:t>
            </a:r>
          </a:p>
          <a:p>
            <a:pPr>
              <a:lnSpc>
                <a:spcPct val="115000"/>
              </a:lnSpc>
            </a:pPr>
            <a:r>
              <a:rPr lang="en-US" sz="1800" b="1" dirty="0"/>
              <a:t>Mar 31, 2024, at 11:59 pm (EST)</a:t>
            </a:r>
          </a:p>
          <a:p>
            <a:pPr>
              <a:lnSpc>
                <a:spcPct val="115000"/>
              </a:lnSpc>
            </a:pPr>
            <a:r>
              <a:rPr lang="en-US" sz="1800" b="1" dirty="0"/>
              <a:t>Subscription Services Initial Term:	3 Year</a:t>
            </a:r>
          </a:p>
          <a:p>
            <a:pPr>
              <a:lnSpc>
                <a:spcPct val="115000"/>
              </a:lnSpc>
            </a:pPr>
            <a:r>
              <a:rPr lang="en-US" sz="1800" b="1" dirty="0"/>
              <a:t>Subscription Service Term Start Date:	30 Days After Sales Order Acceptance</a:t>
            </a:r>
          </a:p>
          <a:p>
            <a:pPr>
              <a:lnSpc>
                <a:spcPct val="115000"/>
              </a:lnSpc>
            </a:pPr>
            <a:r>
              <a:rPr lang="en-US" sz="1800" b="1" dirty="0"/>
              <a:t>Subscription Services Invoicing Frequency:</a:t>
            </a:r>
          </a:p>
          <a:p>
            <a:pPr>
              <a:lnSpc>
                <a:spcPct val="115000"/>
              </a:lnSpc>
            </a:pPr>
            <a:r>
              <a:rPr lang="en-US" sz="1800" b="1" dirty="0"/>
              <a:t>Monthly</a:t>
            </a:r>
          </a:p>
          <a:p>
            <a:pPr>
              <a:lnSpc>
                <a:spcPct val="115000"/>
              </a:lnSpc>
            </a:pPr>
            <a:r>
              <a:rPr lang="en-US" sz="1800" b="1" dirty="0"/>
              <a:t>Payment Terms:	Due on receipt</a:t>
            </a:r>
          </a:p>
          <a:p>
            <a:pPr>
              <a:lnSpc>
                <a:spcPct val="115000"/>
              </a:lnSpc>
            </a:pPr>
            <a:endParaRPr lang="en-US" sz="1100" dirty="0"/>
          </a:p>
        </p:txBody>
      </p:sp>
      <p:sp>
        <p:nvSpPr>
          <p:cNvPr id="34" name="Rectangle 5">
            <a:extLst>
              <a:ext uri="{FF2B5EF4-FFF2-40B4-BE49-F238E27FC236}">
                <a16:creationId xmlns:a16="http://schemas.microsoft.com/office/drawing/2014/main" id="{8722F292-BB2F-4786-ADC4-716D8F35B8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4882058" y="443198"/>
            <a:ext cx="6660000" cy="5760000"/>
          </a:xfrm>
          <a:custGeom>
            <a:avLst/>
            <a:gdLst>
              <a:gd name="connsiteX0" fmla="*/ 0 w 6660000"/>
              <a:gd name="connsiteY0" fmla="*/ 0 h 5760000"/>
              <a:gd name="connsiteX1" fmla="*/ 6660000 w 6660000"/>
              <a:gd name="connsiteY1" fmla="*/ 0 h 5760000"/>
              <a:gd name="connsiteX2" fmla="*/ 6660000 w 6660000"/>
              <a:gd name="connsiteY2" fmla="*/ 5760000 h 5760000"/>
              <a:gd name="connsiteX3" fmla="*/ 0 w 6660000"/>
              <a:gd name="connsiteY3" fmla="*/ 5760000 h 5760000"/>
              <a:gd name="connsiteX4" fmla="*/ 0 w 6660000"/>
              <a:gd name="connsiteY4" fmla="*/ 0 h 5760000"/>
              <a:gd name="connsiteX0" fmla="*/ 6660000 w 6751440"/>
              <a:gd name="connsiteY0" fmla="*/ 0 h 5760000"/>
              <a:gd name="connsiteX1" fmla="*/ 6660000 w 6751440"/>
              <a:gd name="connsiteY1" fmla="*/ 5760000 h 5760000"/>
              <a:gd name="connsiteX2" fmla="*/ 0 w 6751440"/>
              <a:gd name="connsiteY2" fmla="*/ 5760000 h 5760000"/>
              <a:gd name="connsiteX3" fmla="*/ 0 w 6751440"/>
              <a:gd name="connsiteY3" fmla="*/ 0 h 5760000"/>
              <a:gd name="connsiteX4" fmla="*/ 6751440 w 6751440"/>
              <a:gd name="connsiteY4" fmla="*/ 91440 h 5760000"/>
              <a:gd name="connsiteX0" fmla="*/ 6660000 w 6660000"/>
              <a:gd name="connsiteY0" fmla="*/ 0 h 5760000"/>
              <a:gd name="connsiteX1" fmla="*/ 6660000 w 6660000"/>
              <a:gd name="connsiteY1" fmla="*/ 5760000 h 5760000"/>
              <a:gd name="connsiteX2" fmla="*/ 0 w 6660000"/>
              <a:gd name="connsiteY2" fmla="*/ 5760000 h 5760000"/>
              <a:gd name="connsiteX3" fmla="*/ 0 w 6660000"/>
              <a:gd name="connsiteY3" fmla="*/ 0 h 5760000"/>
              <a:gd name="connsiteX4" fmla="*/ 5068690 w 6660000"/>
              <a:gd name="connsiteY4" fmla="*/ 224790 h 5760000"/>
              <a:gd name="connsiteX0" fmla="*/ 6660000 w 6660000"/>
              <a:gd name="connsiteY0" fmla="*/ 0 h 5760000"/>
              <a:gd name="connsiteX1" fmla="*/ 6660000 w 6660000"/>
              <a:gd name="connsiteY1" fmla="*/ 5760000 h 5760000"/>
              <a:gd name="connsiteX2" fmla="*/ 0 w 6660000"/>
              <a:gd name="connsiteY2" fmla="*/ 5760000 h 5760000"/>
              <a:gd name="connsiteX3" fmla="*/ 0 w 6660000"/>
              <a:gd name="connsiteY3" fmla="*/ 0 h 5760000"/>
              <a:gd name="connsiteX0" fmla="*/ 6660000 w 6660000"/>
              <a:gd name="connsiteY0" fmla="*/ 5760000 h 5760000"/>
              <a:gd name="connsiteX1" fmla="*/ 0 w 6660000"/>
              <a:gd name="connsiteY1" fmla="*/ 5760000 h 5760000"/>
              <a:gd name="connsiteX2" fmla="*/ 0 w 6660000"/>
              <a:gd name="connsiteY2" fmla="*/ 0 h 5760000"/>
            </a:gdLst>
            <a:ahLst/>
            <a:cxnLst>
              <a:cxn ang="0">
                <a:pos x="connsiteX0" y="connsiteY0"/>
              </a:cxn>
              <a:cxn ang="0">
                <a:pos x="connsiteX1" y="connsiteY1"/>
              </a:cxn>
              <a:cxn ang="0">
                <a:pos x="connsiteX2" y="connsiteY2"/>
              </a:cxn>
            </a:cxnLst>
            <a:rect l="l" t="t" r="r" b="b"/>
            <a:pathLst>
              <a:path w="6660000" h="5760000">
                <a:moveTo>
                  <a:pt x="6660000" y="5760000"/>
                </a:moveTo>
                <a:lnTo>
                  <a:pt x="0" y="5760000"/>
                </a:ln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Placeholder 7" descr="A group of firefighters in helmets&#10;&#10;Description automatically generated">
            <a:extLst>
              <a:ext uri="{FF2B5EF4-FFF2-40B4-BE49-F238E27FC236}">
                <a16:creationId xmlns:a16="http://schemas.microsoft.com/office/drawing/2014/main" id="{854869A9-DF12-5AA2-01C9-CBD685A3FA37}"/>
              </a:ext>
            </a:extLst>
          </p:cNvPr>
          <p:cNvPicPr>
            <a:picLocks noGrp="1" noChangeAspect="1"/>
          </p:cNvPicPr>
          <p:nvPr>
            <p:ph type="pic" idx="1"/>
          </p:nvPr>
        </p:nvPicPr>
        <p:blipFill rotWithShape="1">
          <a:blip r:embed="rId6">
            <a:extLst>
              <a:ext uri="{28A0092B-C50C-407E-A947-70E740481C1C}">
                <a14:useLocalDpi xmlns:a14="http://schemas.microsoft.com/office/drawing/2010/main" val="0"/>
              </a:ext>
            </a:extLst>
          </a:blip>
          <a:srcRect l="5141" r="12557" b="-1"/>
          <a:stretch/>
        </p:blipFill>
        <p:spPr>
          <a:xfrm>
            <a:off x="4979987" y="540033"/>
            <a:ext cx="6671025" cy="5775279"/>
          </a:xfrm>
          <a:prstGeom prst="rect">
            <a:avLst/>
          </a:prstGeom>
        </p:spPr>
      </p:pic>
      <p:sp>
        <p:nvSpPr>
          <p:cNvPr id="36" name="Rectangle 5">
            <a:extLst>
              <a:ext uri="{FF2B5EF4-FFF2-40B4-BE49-F238E27FC236}">
                <a16:creationId xmlns:a16="http://schemas.microsoft.com/office/drawing/2014/main" id="{1E666EE2-AC41-4D5F-8602-4A85B83B4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4882058" y="6203198"/>
            <a:ext cx="6660000" cy="0"/>
          </a:xfrm>
          <a:custGeom>
            <a:avLst/>
            <a:gdLst>
              <a:gd name="connsiteX0" fmla="*/ 0 w 6660000"/>
              <a:gd name="connsiteY0" fmla="*/ 0 h 5760000"/>
              <a:gd name="connsiteX1" fmla="*/ 6660000 w 6660000"/>
              <a:gd name="connsiteY1" fmla="*/ 0 h 5760000"/>
              <a:gd name="connsiteX2" fmla="*/ 6660000 w 6660000"/>
              <a:gd name="connsiteY2" fmla="*/ 5760000 h 5760000"/>
              <a:gd name="connsiteX3" fmla="*/ 0 w 6660000"/>
              <a:gd name="connsiteY3" fmla="*/ 5760000 h 5760000"/>
              <a:gd name="connsiteX4" fmla="*/ 0 w 6660000"/>
              <a:gd name="connsiteY4" fmla="*/ 0 h 5760000"/>
              <a:gd name="connsiteX0" fmla="*/ 6660000 w 6751440"/>
              <a:gd name="connsiteY0" fmla="*/ 0 h 5760000"/>
              <a:gd name="connsiteX1" fmla="*/ 6660000 w 6751440"/>
              <a:gd name="connsiteY1" fmla="*/ 5760000 h 5760000"/>
              <a:gd name="connsiteX2" fmla="*/ 0 w 6751440"/>
              <a:gd name="connsiteY2" fmla="*/ 5760000 h 5760000"/>
              <a:gd name="connsiteX3" fmla="*/ 0 w 6751440"/>
              <a:gd name="connsiteY3" fmla="*/ 0 h 5760000"/>
              <a:gd name="connsiteX4" fmla="*/ 6751440 w 6751440"/>
              <a:gd name="connsiteY4" fmla="*/ 91440 h 5760000"/>
              <a:gd name="connsiteX0" fmla="*/ 6660000 w 6660000"/>
              <a:gd name="connsiteY0" fmla="*/ 0 h 5760000"/>
              <a:gd name="connsiteX1" fmla="*/ 6660000 w 6660000"/>
              <a:gd name="connsiteY1" fmla="*/ 5760000 h 5760000"/>
              <a:gd name="connsiteX2" fmla="*/ 0 w 6660000"/>
              <a:gd name="connsiteY2" fmla="*/ 5760000 h 5760000"/>
              <a:gd name="connsiteX3" fmla="*/ 0 w 6660000"/>
              <a:gd name="connsiteY3" fmla="*/ 0 h 5760000"/>
              <a:gd name="connsiteX4" fmla="*/ 5068690 w 6660000"/>
              <a:gd name="connsiteY4" fmla="*/ 224790 h 5760000"/>
              <a:gd name="connsiteX0" fmla="*/ 6660000 w 6660000"/>
              <a:gd name="connsiteY0" fmla="*/ 0 h 5760000"/>
              <a:gd name="connsiteX1" fmla="*/ 6660000 w 6660000"/>
              <a:gd name="connsiteY1" fmla="*/ 5760000 h 5760000"/>
              <a:gd name="connsiteX2" fmla="*/ 0 w 6660000"/>
              <a:gd name="connsiteY2" fmla="*/ 5760000 h 5760000"/>
              <a:gd name="connsiteX3" fmla="*/ 0 w 6660000"/>
              <a:gd name="connsiteY3" fmla="*/ 0 h 5760000"/>
              <a:gd name="connsiteX0" fmla="*/ 6660000 w 6660000"/>
              <a:gd name="connsiteY0" fmla="*/ 5760000 h 5760000"/>
              <a:gd name="connsiteX1" fmla="*/ 0 w 6660000"/>
              <a:gd name="connsiteY1" fmla="*/ 5760000 h 5760000"/>
              <a:gd name="connsiteX2" fmla="*/ 0 w 6660000"/>
              <a:gd name="connsiteY2" fmla="*/ 0 h 5760000"/>
              <a:gd name="connsiteX0" fmla="*/ 6660000 w 6660000"/>
              <a:gd name="connsiteY0" fmla="*/ 0 h 0"/>
              <a:gd name="connsiteX1" fmla="*/ 0 w 6660000"/>
              <a:gd name="connsiteY1" fmla="*/ 0 h 0"/>
            </a:gdLst>
            <a:ahLst/>
            <a:cxnLst>
              <a:cxn ang="0">
                <a:pos x="connsiteX0" y="connsiteY0"/>
              </a:cxn>
              <a:cxn ang="0">
                <a:pos x="connsiteX1" y="connsiteY1"/>
              </a:cxn>
            </a:cxnLst>
            <a:rect l="l" t="t" r="r" b="b"/>
            <a:pathLst>
              <a:path w="6660000">
                <a:moveTo>
                  <a:pt x="6660000" y="0"/>
                </a:moveTo>
                <a:lnTo>
                  <a:pt x="0" y="0"/>
                </a:lnTo>
              </a:path>
            </a:pathLst>
          </a:custGeom>
          <a:solidFill>
            <a:schemeClr val="tx2">
              <a:alpha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5">
            <a:extLst>
              <a:ext uri="{FF2B5EF4-FFF2-40B4-BE49-F238E27FC236}">
                <a16:creationId xmlns:a16="http://schemas.microsoft.com/office/drawing/2014/main" id="{8009D30C-C51F-4809-83DD-C2F58649B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11542058" y="443198"/>
            <a:ext cx="0" cy="5760000"/>
          </a:xfrm>
          <a:custGeom>
            <a:avLst/>
            <a:gdLst>
              <a:gd name="connsiteX0" fmla="*/ 0 w 6660000"/>
              <a:gd name="connsiteY0" fmla="*/ 0 h 5760000"/>
              <a:gd name="connsiteX1" fmla="*/ 6660000 w 6660000"/>
              <a:gd name="connsiteY1" fmla="*/ 0 h 5760000"/>
              <a:gd name="connsiteX2" fmla="*/ 6660000 w 6660000"/>
              <a:gd name="connsiteY2" fmla="*/ 5760000 h 5760000"/>
              <a:gd name="connsiteX3" fmla="*/ 0 w 6660000"/>
              <a:gd name="connsiteY3" fmla="*/ 5760000 h 5760000"/>
              <a:gd name="connsiteX4" fmla="*/ 0 w 6660000"/>
              <a:gd name="connsiteY4" fmla="*/ 0 h 5760000"/>
              <a:gd name="connsiteX0" fmla="*/ 6660000 w 6751440"/>
              <a:gd name="connsiteY0" fmla="*/ 0 h 5760000"/>
              <a:gd name="connsiteX1" fmla="*/ 6660000 w 6751440"/>
              <a:gd name="connsiteY1" fmla="*/ 5760000 h 5760000"/>
              <a:gd name="connsiteX2" fmla="*/ 0 w 6751440"/>
              <a:gd name="connsiteY2" fmla="*/ 5760000 h 5760000"/>
              <a:gd name="connsiteX3" fmla="*/ 0 w 6751440"/>
              <a:gd name="connsiteY3" fmla="*/ 0 h 5760000"/>
              <a:gd name="connsiteX4" fmla="*/ 6751440 w 6751440"/>
              <a:gd name="connsiteY4" fmla="*/ 91440 h 5760000"/>
              <a:gd name="connsiteX0" fmla="*/ 6660000 w 6660000"/>
              <a:gd name="connsiteY0" fmla="*/ 0 h 5760000"/>
              <a:gd name="connsiteX1" fmla="*/ 6660000 w 6660000"/>
              <a:gd name="connsiteY1" fmla="*/ 5760000 h 5760000"/>
              <a:gd name="connsiteX2" fmla="*/ 0 w 6660000"/>
              <a:gd name="connsiteY2" fmla="*/ 5760000 h 5760000"/>
              <a:gd name="connsiteX3" fmla="*/ 0 w 6660000"/>
              <a:gd name="connsiteY3" fmla="*/ 0 h 5760000"/>
              <a:gd name="connsiteX4" fmla="*/ 5068690 w 6660000"/>
              <a:gd name="connsiteY4" fmla="*/ 224790 h 5760000"/>
              <a:gd name="connsiteX0" fmla="*/ 6660000 w 6660000"/>
              <a:gd name="connsiteY0" fmla="*/ 0 h 5760000"/>
              <a:gd name="connsiteX1" fmla="*/ 6660000 w 6660000"/>
              <a:gd name="connsiteY1" fmla="*/ 5760000 h 5760000"/>
              <a:gd name="connsiteX2" fmla="*/ 0 w 6660000"/>
              <a:gd name="connsiteY2" fmla="*/ 5760000 h 5760000"/>
              <a:gd name="connsiteX3" fmla="*/ 0 w 6660000"/>
              <a:gd name="connsiteY3" fmla="*/ 0 h 5760000"/>
              <a:gd name="connsiteX0" fmla="*/ 6660000 w 6660000"/>
              <a:gd name="connsiteY0" fmla="*/ 5760000 h 5760000"/>
              <a:gd name="connsiteX1" fmla="*/ 0 w 6660000"/>
              <a:gd name="connsiteY1" fmla="*/ 5760000 h 5760000"/>
              <a:gd name="connsiteX2" fmla="*/ 0 w 6660000"/>
              <a:gd name="connsiteY2" fmla="*/ 0 h 5760000"/>
              <a:gd name="connsiteX0" fmla="*/ 0 w 0"/>
              <a:gd name="connsiteY0" fmla="*/ 5760000 h 5760000"/>
              <a:gd name="connsiteX1" fmla="*/ 0 w 0"/>
              <a:gd name="connsiteY1" fmla="*/ 0 h 5760000"/>
            </a:gdLst>
            <a:ahLst/>
            <a:cxnLst>
              <a:cxn ang="0">
                <a:pos x="connsiteX0" y="connsiteY0"/>
              </a:cxn>
              <a:cxn ang="0">
                <a:pos x="connsiteX1" y="connsiteY1"/>
              </a:cxn>
            </a:cxnLst>
            <a:rect l="l" t="t" r="r" b="b"/>
            <a:pathLst>
              <a:path h="5760000">
                <a:moveTo>
                  <a:pt x="0" y="5760000"/>
                </a:moveTo>
                <a:lnTo>
                  <a:pt x="0" y="0"/>
                </a:lnTo>
              </a:path>
            </a:pathLst>
          </a:custGeom>
          <a:solidFill>
            <a:schemeClr val="tx2">
              <a:alpha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Audio 20">
            <a:hlinkClick r:id="" action="ppaction://media"/>
            <a:extLst>
              <a:ext uri="{FF2B5EF4-FFF2-40B4-BE49-F238E27FC236}">
                <a16:creationId xmlns:a16="http://schemas.microsoft.com/office/drawing/2014/main" id="{D6B0AB99-79BC-6F78-590F-E6346731F996}"/>
              </a:ext>
            </a:extLst>
          </p:cNvPr>
          <p:cNvPicPr>
            <a:picLocks noChangeAspect="1"/>
          </p:cNvPicPr>
          <p:nvPr>
            <a:audioFile r:link="rId2"/>
            <p:extLst>
              <p:ext uri="{DAA4B4D4-6D71-4841-9C94-3DE7FCFB9230}">
                <p14:media xmlns:p14="http://schemas.microsoft.com/office/powerpoint/2010/main" r:embed="rId1"/>
              </p:ext>
            </p:extLst>
          </p:nvPr>
        </p:nvPicPr>
        <p:blipFill>
          <a:blip r:embed="rId7"/>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004885785"/>
      </p:ext>
    </p:extLst>
  </p:cSld>
  <p:clrMapOvr>
    <a:masterClrMapping/>
  </p:clrMapOvr>
  <mc:AlternateContent xmlns:mc="http://schemas.openxmlformats.org/markup-compatibility/2006" xmlns:p14="http://schemas.microsoft.com/office/powerpoint/2010/main">
    <mc:Choice Requires="p14">
      <p:transition spd="slow" p14:dur="2000" advTm="49483"/>
    </mc:Choice>
    <mc:Fallback xmlns="">
      <p:transition spd="slow" advTm="494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1"/>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BB9EC-41F6-7B25-E8DE-8AFFA8E7CA67}"/>
              </a:ext>
            </a:extLst>
          </p:cNvPr>
          <p:cNvSpPr>
            <a:spLocks noGrp="1"/>
          </p:cNvSpPr>
          <p:nvPr>
            <p:ph type="title"/>
          </p:nvPr>
        </p:nvSpPr>
        <p:spPr>
          <a:xfrm>
            <a:off x="6446987" y="198053"/>
            <a:ext cx="4734585" cy="368988"/>
          </a:xfrm>
        </p:spPr>
        <p:txBody>
          <a:bodyPr>
            <a:normAutofit fontScale="90000"/>
          </a:bodyPr>
          <a:lstStyle/>
          <a:p>
            <a:r>
              <a:rPr lang="en-US" dirty="0"/>
              <a:t>Fire  STATION  1 1947</a:t>
            </a:r>
          </a:p>
        </p:txBody>
      </p:sp>
      <p:pic>
        <p:nvPicPr>
          <p:cNvPr id="6" name="Picture Placeholder 5" descr="A couple of cars parked in front of a house&#10;&#10;Description automatically generated">
            <a:extLst>
              <a:ext uri="{FF2B5EF4-FFF2-40B4-BE49-F238E27FC236}">
                <a16:creationId xmlns:a16="http://schemas.microsoft.com/office/drawing/2014/main" id="{20C4509D-F790-5A52-CB6B-280159B6B8E5}"/>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8707" r="18707"/>
          <a:stretch>
            <a:fillRect/>
          </a:stretch>
        </p:blipFill>
        <p:spPr>
          <a:xfrm>
            <a:off x="5563080" y="900800"/>
            <a:ext cx="6502400" cy="5784849"/>
          </a:xfrm>
        </p:spPr>
      </p:pic>
      <p:sp>
        <p:nvSpPr>
          <p:cNvPr id="4" name="Text Placeholder 3">
            <a:extLst>
              <a:ext uri="{FF2B5EF4-FFF2-40B4-BE49-F238E27FC236}">
                <a16:creationId xmlns:a16="http://schemas.microsoft.com/office/drawing/2014/main" id="{B5F8A54C-58FC-3569-97A1-351612E4376C}"/>
              </a:ext>
            </a:extLst>
          </p:cNvPr>
          <p:cNvSpPr>
            <a:spLocks noGrp="1"/>
          </p:cNvSpPr>
          <p:nvPr>
            <p:ph type="body" sz="half" idx="2"/>
          </p:nvPr>
        </p:nvSpPr>
        <p:spPr>
          <a:xfrm>
            <a:off x="241540" y="198053"/>
            <a:ext cx="4734584" cy="6487596"/>
          </a:xfrm>
        </p:spPr>
        <p:txBody>
          <a:bodyPr>
            <a:normAutofit/>
          </a:bodyPr>
          <a:lstStyle/>
          <a:p>
            <a:pPr>
              <a:lnSpc>
                <a:spcPct val="110000"/>
              </a:lnSpc>
            </a:pPr>
            <a:r>
              <a:rPr lang="en-US" sz="1300" b="1" i="0" u="sng" dirty="0">
                <a:solidFill>
                  <a:schemeClr val="tx1"/>
                </a:solidFill>
                <a:effectLst/>
                <a:latin typeface="Montserrat Medium" panose="00000600000000000000" pitchFamily="2" charset="0"/>
              </a:rPr>
              <a:t>One time set up price</a:t>
            </a:r>
          </a:p>
          <a:p>
            <a:pPr>
              <a:lnSpc>
                <a:spcPct val="110000"/>
              </a:lnSpc>
            </a:pPr>
            <a:r>
              <a:rPr lang="en-US" sz="1800" b="0" i="0" dirty="0">
                <a:solidFill>
                  <a:schemeClr val="tx1"/>
                </a:solidFill>
                <a:effectLst/>
                <a:latin typeface="Spezia"/>
              </a:rPr>
              <a:t>Location Activation    $100.00</a:t>
            </a:r>
          </a:p>
          <a:p>
            <a:pPr>
              <a:lnSpc>
                <a:spcPct val="110000"/>
              </a:lnSpc>
            </a:pPr>
            <a:r>
              <a:rPr lang="en-US" sz="1800" dirty="0">
                <a:solidFill>
                  <a:schemeClr val="tx1"/>
                </a:solidFill>
                <a:latin typeface="Spezia"/>
              </a:rPr>
              <a:t>Location Activation Discount  ($100.00)</a:t>
            </a:r>
          </a:p>
          <a:p>
            <a:pPr>
              <a:lnSpc>
                <a:spcPct val="110000"/>
              </a:lnSpc>
            </a:pPr>
            <a:r>
              <a:rPr lang="en-US" sz="1800" dirty="0">
                <a:solidFill>
                  <a:schemeClr val="tx1"/>
                </a:solidFill>
              </a:rPr>
              <a:t>Total one time set up price $0.00</a:t>
            </a:r>
          </a:p>
          <a:p>
            <a:pPr>
              <a:lnSpc>
                <a:spcPct val="110000"/>
              </a:lnSpc>
            </a:pPr>
            <a:r>
              <a:rPr lang="en-US" sz="1800" dirty="0">
                <a:solidFill>
                  <a:schemeClr val="tx1"/>
                </a:solidFill>
              </a:rPr>
              <a:t>Unlimited Extension  (3)  @ $15.99         Subtotal $47.97</a:t>
            </a:r>
          </a:p>
          <a:p>
            <a:pPr>
              <a:lnSpc>
                <a:spcPct val="110000"/>
              </a:lnSpc>
            </a:pPr>
            <a:r>
              <a:rPr lang="en-US" sz="1800" dirty="0">
                <a:solidFill>
                  <a:schemeClr val="tx1"/>
                </a:solidFill>
              </a:rPr>
              <a:t>Local  Company Number  (1) @ $4.99   Subtotal $4.99</a:t>
            </a:r>
          </a:p>
          <a:p>
            <a:pPr>
              <a:lnSpc>
                <a:spcPct val="110000"/>
              </a:lnSpc>
            </a:pPr>
            <a:r>
              <a:rPr lang="en-US" sz="1800" dirty="0">
                <a:solidFill>
                  <a:schemeClr val="tx1"/>
                </a:solidFill>
              </a:rPr>
              <a:t>Call Group  (1)  @ $0.00                           .Subtotal $0.00</a:t>
            </a:r>
          </a:p>
          <a:p>
            <a:pPr>
              <a:lnSpc>
                <a:spcPct val="110000"/>
              </a:lnSpc>
            </a:pPr>
            <a:r>
              <a:rPr lang="en-US" sz="1800" dirty="0">
                <a:solidFill>
                  <a:schemeClr val="tx1"/>
                </a:solidFill>
              </a:rPr>
              <a:t>Yealink SIP-T43U               (3)  @ $0.00     Subtotal $ 0.00</a:t>
            </a:r>
          </a:p>
          <a:p>
            <a:pPr>
              <a:lnSpc>
                <a:spcPct val="110000"/>
              </a:lnSpc>
            </a:pPr>
            <a:r>
              <a:rPr lang="en-US" sz="1800" dirty="0">
                <a:solidFill>
                  <a:schemeClr val="tx1"/>
                </a:solidFill>
              </a:rPr>
              <a:t>Telephone with power supply – rental</a:t>
            </a:r>
          </a:p>
          <a:p>
            <a:pPr>
              <a:lnSpc>
                <a:spcPct val="110000"/>
              </a:lnSpc>
            </a:pPr>
            <a:r>
              <a:rPr lang="en-US" sz="1800" dirty="0">
                <a:solidFill>
                  <a:schemeClr val="tx1"/>
                </a:solidFill>
              </a:rPr>
              <a:t>Local Paperless Fax     (1)  @  $9.99         Subtotal $9.99  </a:t>
            </a:r>
          </a:p>
          <a:p>
            <a:pPr>
              <a:lnSpc>
                <a:spcPct val="100000"/>
              </a:lnSpc>
            </a:pPr>
            <a:endParaRPr lang="en-US" sz="1400" b="1" u="sng" dirty="0">
              <a:solidFill>
                <a:schemeClr val="tx1"/>
              </a:solidFill>
            </a:endParaRPr>
          </a:p>
        </p:txBody>
      </p:sp>
    </p:spTree>
    <p:extLst>
      <p:ext uri="{BB962C8B-B14F-4D97-AF65-F5344CB8AC3E}">
        <p14:creationId xmlns:p14="http://schemas.microsoft.com/office/powerpoint/2010/main" val="2462176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44F1B-75D6-41FC-93E3-D97562818CE9}"/>
              </a:ext>
            </a:extLst>
          </p:cNvPr>
          <p:cNvSpPr>
            <a:spLocks noGrp="1"/>
          </p:cNvSpPr>
          <p:nvPr>
            <p:ph type="title"/>
          </p:nvPr>
        </p:nvSpPr>
        <p:spPr>
          <a:xfrm>
            <a:off x="5752490" y="368569"/>
            <a:ext cx="6043399" cy="396362"/>
          </a:xfrm>
        </p:spPr>
        <p:txBody>
          <a:bodyPr>
            <a:normAutofit/>
          </a:bodyPr>
          <a:lstStyle/>
          <a:p>
            <a:r>
              <a:rPr lang="en-US" sz="1400" dirty="0"/>
              <a:t>  Quincy Fire’s ambulance circa  1960</a:t>
            </a:r>
          </a:p>
        </p:txBody>
      </p:sp>
      <p:pic>
        <p:nvPicPr>
          <p:cNvPr id="6" name="Picture Placeholder 5" descr="A couple of men posing for a picture&#10;&#10;Description automatically generated">
            <a:extLst>
              <a:ext uri="{FF2B5EF4-FFF2-40B4-BE49-F238E27FC236}">
                <a16:creationId xmlns:a16="http://schemas.microsoft.com/office/drawing/2014/main" id="{A54D7A05-02E8-1DEE-6F4A-4951E70C0B4A}"/>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0986" r="10986"/>
          <a:stretch>
            <a:fillRect/>
          </a:stretch>
        </p:blipFill>
        <p:spPr>
          <a:xfrm>
            <a:off x="5752490" y="838200"/>
            <a:ext cx="6113462" cy="5784850"/>
          </a:xfrm>
        </p:spPr>
      </p:pic>
      <p:sp>
        <p:nvSpPr>
          <p:cNvPr id="4" name="Text Placeholder 3">
            <a:extLst>
              <a:ext uri="{FF2B5EF4-FFF2-40B4-BE49-F238E27FC236}">
                <a16:creationId xmlns:a16="http://schemas.microsoft.com/office/drawing/2014/main" id="{08CBEF0C-C857-352D-9D86-1A8B40EDDC7E}"/>
              </a:ext>
            </a:extLst>
          </p:cNvPr>
          <p:cNvSpPr>
            <a:spLocks noGrp="1"/>
          </p:cNvSpPr>
          <p:nvPr>
            <p:ph type="body" sz="half" idx="2"/>
          </p:nvPr>
        </p:nvSpPr>
        <p:spPr>
          <a:xfrm>
            <a:off x="96090" y="139969"/>
            <a:ext cx="4952162" cy="6605887"/>
          </a:xfrm>
        </p:spPr>
        <p:txBody>
          <a:bodyPr>
            <a:normAutofit/>
          </a:bodyPr>
          <a:lstStyle/>
          <a:p>
            <a:pPr>
              <a:lnSpc>
                <a:spcPct val="110000"/>
              </a:lnSpc>
            </a:pPr>
            <a:r>
              <a:rPr lang="en-US" sz="2000" b="1" u="sng" dirty="0">
                <a:solidFill>
                  <a:schemeClr val="tx1"/>
                </a:solidFill>
              </a:rPr>
              <a:t>FEES </a:t>
            </a:r>
          </a:p>
          <a:p>
            <a:pPr>
              <a:lnSpc>
                <a:spcPct val="110000"/>
              </a:lnSpc>
            </a:pPr>
            <a:r>
              <a:rPr lang="en-US" sz="1700" dirty="0">
                <a:solidFill>
                  <a:schemeClr val="tx1"/>
                </a:solidFill>
              </a:rPr>
              <a:t>10DLC SMS Campaign </a:t>
            </a:r>
          </a:p>
          <a:p>
            <a:pPr>
              <a:lnSpc>
                <a:spcPct val="110000"/>
              </a:lnSpc>
            </a:pPr>
            <a:r>
              <a:rPr lang="en-US" sz="1700" dirty="0">
                <a:solidFill>
                  <a:schemeClr val="tx1"/>
                </a:solidFill>
              </a:rPr>
              <a:t>Monthly Fee                                     Subtotal   $0.00</a:t>
            </a:r>
          </a:p>
          <a:p>
            <a:pPr>
              <a:lnSpc>
                <a:spcPct val="110000"/>
              </a:lnSpc>
            </a:pPr>
            <a:r>
              <a:rPr lang="en-US" sz="1700" dirty="0">
                <a:solidFill>
                  <a:schemeClr val="tx1"/>
                </a:solidFill>
              </a:rPr>
              <a:t>Recovery Fee                                   Subtotal $14.00</a:t>
            </a:r>
          </a:p>
          <a:p>
            <a:pPr>
              <a:lnSpc>
                <a:spcPct val="110000"/>
              </a:lnSpc>
            </a:pPr>
            <a:r>
              <a:rPr lang="en-US" sz="1700" dirty="0">
                <a:solidFill>
                  <a:schemeClr val="tx1"/>
                </a:solidFill>
              </a:rPr>
              <a:t>Emergency Services Fee               Subtotal $79.92</a:t>
            </a:r>
          </a:p>
          <a:p>
            <a:pPr>
              <a:lnSpc>
                <a:spcPct val="110000"/>
              </a:lnSpc>
            </a:pPr>
            <a:r>
              <a:rPr lang="en-US" sz="1700" b="1" u="sng" dirty="0">
                <a:solidFill>
                  <a:schemeClr val="tx1"/>
                </a:solidFill>
              </a:rPr>
              <a:t>TAXES</a:t>
            </a:r>
          </a:p>
          <a:p>
            <a:pPr>
              <a:lnSpc>
                <a:spcPct val="110000"/>
              </a:lnSpc>
            </a:pPr>
            <a:r>
              <a:rPr lang="en-US" sz="1700" dirty="0">
                <a:solidFill>
                  <a:schemeClr val="tx1"/>
                </a:solidFill>
              </a:rPr>
              <a:t>County - Sales Tax	                             Total   $ 0.07</a:t>
            </a:r>
          </a:p>
          <a:p>
            <a:pPr>
              <a:lnSpc>
                <a:spcPct val="110000"/>
              </a:lnSpc>
            </a:pPr>
            <a:r>
              <a:rPr lang="en-US" sz="1700" dirty="0">
                <a:solidFill>
                  <a:schemeClr val="tx1"/>
                </a:solidFill>
              </a:rPr>
              <a:t>State - Sales Tax	                             Total  $ 0.34</a:t>
            </a:r>
          </a:p>
          <a:p>
            <a:pPr>
              <a:lnSpc>
                <a:spcPct val="110000"/>
              </a:lnSpc>
            </a:pPr>
            <a:r>
              <a:rPr lang="en-US" sz="1700" dirty="0">
                <a:solidFill>
                  <a:schemeClr val="tx1"/>
                </a:solidFill>
              </a:rPr>
              <a:t>State - E911 (VoIP)	                              Total  $ 0.90</a:t>
            </a:r>
          </a:p>
          <a:p>
            <a:pPr>
              <a:lnSpc>
                <a:spcPct val="110000"/>
              </a:lnSpc>
            </a:pPr>
            <a:r>
              <a:rPr lang="en-US" sz="1700" dirty="0">
                <a:solidFill>
                  <a:schemeClr val="tx1"/>
                </a:solidFill>
              </a:rPr>
              <a:t>Federal - Federal Program Fee         Total $ 6.66</a:t>
            </a:r>
          </a:p>
          <a:p>
            <a:pPr>
              <a:lnSpc>
                <a:spcPct val="110000"/>
              </a:lnSpc>
            </a:pPr>
            <a:r>
              <a:rPr lang="en-US" sz="1700" dirty="0">
                <a:solidFill>
                  <a:schemeClr val="tx1"/>
                </a:solidFill>
              </a:rPr>
              <a:t>State - E-988 (VoIP)	             Total  $ 0.24</a:t>
            </a:r>
          </a:p>
          <a:p>
            <a:pPr>
              <a:lnSpc>
                <a:spcPct val="110000"/>
              </a:lnSpc>
            </a:pPr>
            <a:r>
              <a:rPr lang="en-US" sz="1700" dirty="0">
                <a:solidFill>
                  <a:schemeClr val="tx1"/>
                </a:solidFill>
              </a:rPr>
              <a:t>State - CA Public Purpose  Program </a:t>
            </a:r>
          </a:p>
          <a:p>
            <a:pPr>
              <a:lnSpc>
                <a:spcPct val="110000"/>
              </a:lnSpc>
            </a:pPr>
            <a:r>
              <a:rPr lang="en-US" sz="1700" dirty="0">
                <a:solidFill>
                  <a:schemeClr val="tx1"/>
                </a:solidFill>
              </a:rPr>
              <a:t>Surcharge (VoIP)                                  Total  $3.33</a:t>
            </a:r>
          </a:p>
          <a:p>
            <a:r>
              <a:rPr lang="en-US" sz="1600" b="1" dirty="0"/>
              <a:t>Taxes total                                                 Total  $ 11.54 </a:t>
            </a:r>
          </a:p>
          <a:p>
            <a:r>
              <a:rPr lang="en-US" sz="1600" i="1" u="sng" dirty="0"/>
              <a:t>Estimated Monthly Price                         </a:t>
            </a:r>
            <a:r>
              <a:rPr lang="en-US" sz="1600" b="1" i="1" u="sng" dirty="0"/>
              <a:t>Total  $ 91.46</a:t>
            </a:r>
          </a:p>
          <a:p>
            <a:r>
              <a:rPr lang="en-US" sz="1600" b="1" dirty="0"/>
              <a:t>One-Time Set up price                           Total   $0.00</a:t>
            </a:r>
          </a:p>
        </p:txBody>
      </p:sp>
    </p:spTree>
    <p:extLst>
      <p:ext uri="{BB962C8B-B14F-4D97-AF65-F5344CB8AC3E}">
        <p14:creationId xmlns:p14="http://schemas.microsoft.com/office/powerpoint/2010/main" val="1917030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9E918-B1D6-D95D-6ADF-0D847F5F2ABE}"/>
              </a:ext>
            </a:extLst>
          </p:cNvPr>
          <p:cNvSpPr>
            <a:spLocks noGrp="1"/>
          </p:cNvSpPr>
          <p:nvPr>
            <p:ph type="title"/>
          </p:nvPr>
        </p:nvSpPr>
        <p:spPr>
          <a:xfrm>
            <a:off x="6096000" y="318844"/>
            <a:ext cx="5248650" cy="435464"/>
          </a:xfrm>
        </p:spPr>
        <p:txBody>
          <a:bodyPr>
            <a:normAutofit/>
          </a:bodyPr>
          <a:lstStyle/>
          <a:p>
            <a:r>
              <a:rPr lang="en-US" sz="1800" dirty="0"/>
              <a:t>  OUR FUTURE FIREFIGHTERS</a:t>
            </a:r>
          </a:p>
        </p:txBody>
      </p:sp>
      <p:pic>
        <p:nvPicPr>
          <p:cNvPr id="6" name="Picture Placeholder 5" descr="A group of firemen posing for a photo&#10;&#10;Description automatically generated">
            <a:extLst>
              <a:ext uri="{FF2B5EF4-FFF2-40B4-BE49-F238E27FC236}">
                <a16:creationId xmlns:a16="http://schemas.microsoft.com/office/drawing/2014/main" id="{DC72BEDB-237D-9595-C551-697CE339C8D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9169" r="9169"/>
          <a:stretch>
            <a:fillRect/>
          </a:stretch>
        </p:blipFill>
        <p:spPr>
          <a:xfrm>
            <a:off x="5417389" y="754308"/>
            <a:ext cx="6487063" cy="5784847"/>
          </a:xfrm>
        </p:spPr>
      </p:pic>
      <p:sp>
        <p:nvSpPr>
          <p:cNvPr id="4" name="Text Placeholder 3">
            <a:extLst>
              <a:ext uri="{FF2B5EF4-FFF2-40B4-BE49-F238E27FC236}">
                <a16:creationId xmlns:a16="http://schemas.microsoft.com/office/drawing/2014/main" id="{B4503156-7549-93FA-4791-4F32F2E082A9}"/>
              </a:ext>
            </a:extLst>
          </p:cNvPr>
          <p:cNvSpPr>
            <a:spLocks noGrp="1"/>
          </p:cNvSpPr>
          <p:nvPr>
            <p:ph type="body" sz="half" idx="2"/>
          </p:nvPr>
        </p:nvSpPr>
        <p:spPr>
          <a:xfrm>
            <a:off x="202223" y="72428"/>
            <a:ext cx="4782527" cy="6565764"/>
          </a:xfrm>
        </p:spPr>
        <p:txBody>
          <a:bodyPr>
            <a:normAutofit/>
          </a:bodyPr>
          <a:lstStyle/>
          <a:p>
            <a:r>
              <a:rPr lang="en-US" dirty="0"/>
              <a:t>COST COMPARISON </a:t>
            </a:r>
          </a:p>
          <a:p>
            <a:pPr>
              <a:lnSpc>
                <a:spcPct val="100000"/>
              </a:lnSpc>
            </a:pPr>
            <a:r>
              <a:rPr lang="en-US" sz="1200" b="1" u="sng" dirty="0"/>
              <a:t>AT&amp;T </a:t>
            </a:r>
          </a:p>
          <a:p>
            <a:pPr>
              <a:lnSpc>
                <a:spcPct val="100000"/>
              </a:lnSpc>
            </a:pPr>
            <a:r>
              <a:rPr lang="en-US" sz="1200" b="1" u="sng" dirty="0"/>
              <a:t>Station 1 three lines </a:t>
            </a:r>
          </a:p>
          <a:p>
            <a:pPr>
              <a:lnSpc>
                <a:spcPct val="100000"/>
              </a:lnSpc>
            </a:pPr>
            <a:r>
              <a:rPr lang="en-US" sz="1200" dirty="0"/>
              <a:t>0870- Business line monthly cost $119.25  (99.25)</a:t>
            </a:r>
          </a:p>
          <a:p>
            <a:pPr>
              <a:lnSpc>
                <a:spcPct val="100000"/>
              </a:lnSpc>
            </a:pPr>
            <a:r>
              <a:rPr lang="en-US" sz="1200" dirty="0"/>
              <a:t>0897-Fax Monthly cost  $119.25 (99.25)</a:t>
            </a:r>
          </a:p>
          <a:p>
            <a:pPr>
              <a:lnSpc>
                <a:spcPct val="100000"/>
              </a:lnSpc>
            </a:pPr>
            <a:r>
              <a:rPr lang="en-US" sz="1200" dirty="0"/>
              <a:t>3821-Zetron – monthly cost  $119.25  (99.25)</a:t>
            </a:r>
          </a:p>
          <a:p>
            <a:pPr>
              <a:lnSpc>
                <a:spcPct val="100000"/>
              </a:lnSpc>
            </a:pPr>
            <a:r>
              <a:rPr lang="en-US" sz="1200" dirty="0"/>
              <a:t> Amounts include a $20.00 long distance charge</a:t>
            </a:r>
          </a:p>
          <a:p>
            <a:pPr>
              <a:lnSpc>
                <a:spcPct val="100000"/>
              </a:lnSpc>
            </a:pPr>
            <a:r>
              <a:rPr lang="en-US" sz="1200" b="1" u="sng" dirty="0"/>
              <a:t>Total cost monthly - $433.24</a:t>
            </a:r>
          </a:p>
          <a:p>
            <a:pPr>
              <a:lnSpc>
                <a:spcPct val="100000"/>
              </a:lnSpc>
            </a:pPr>
            <a:r>
              <a:rPr lang="en-US" sz="1200" b="1" u="sng" dirty="0"/>
              <a:t>Station 2</a:t>
            </a:r>
          </a:p>
          <a:p>
            <a:pPr>
              <a:lnSpc>
                <a:spcPct val="100000"/>
              </a:lnSpc>
            </a:pPr>
            <a:r>
              <a:rPr lang="en-US" sz="1200" dirty="0"/>
              <a:t>1994 –  Cost monthly  bill  $118.57</a:t>
            </a:r>
          </a:p>
          <a:p>
            <a:pPr>
              <a:lnSpc>
                <a:spcPct val="100000"/>
              </a:lnSpc>
            </a:pPr>
            <a:r>
              <a:rPr lang="en-US" sz="1200" dirty="0"/>
              <a:t>Listing is not published, no long distance, unmanned station</a:t>
            </a:r>
          </a:p>
          <a:p>
            <a:pPr>
              <a:lnSpc>
                <a:spcPct val="100000"/>
              </a:lnSpc>
            </a:pPr>
            <a:r>
              <a:rPr lang="en-US" sz="1200" b="1" u="sng" dirty="0"/>
              <a:t>Vonage Business Cloud</a:t>
            </a:r>
          </a:p>
          <a:p>
            <a:pPr>
              <a:lnSpc>
                <a:spcPct val="100000"/>
              </a:lnSpc>
            </a:pPr>
            <a:r>
              <a:rPr lang="en-US" sz="1200" dirty="0"/>
              <a:t>Local paperless fax $ 9.99</a:t>
            </a:r>
          </a:p>
          <a:p>
            <a:pPr>
              <a:lnSpc>
                <a:spcPct val="100000"/>
              </a:lnSpc>
            </a:pPr>
            <a:r>
              <a:rPr lang="en-US" sz="1200" dirty="0"/>
              <a:t>Individual  phones and extensions for voicemail</a:t>
            </a:r>
          </a:p>
          <a:p>
            <a:pPr>
              <a:lnSpc>
                <a:spcPct val="100000"/>
              </a:lnSpc>
            </a:pPr>
            <a:r>
              <a:rPr lang="en-US" sz="1200" dirty="0"/>
              <a:t>New telephones at no cost rental and warranty if anything goes bad.</a:t>
            </a:r>
          </a:p>
          <a:p>
            <a:pPr>
              <a:lnSpc>
                <a:spcPct val="100000"/>
              </a:lnSpc>
            </a:pPr>
            <a:r>
              <a:rPr lang="en-US" sz="1200" b="1" u="sng" dirty="0"/>
              <a:t>Total monthly cost - $91.46</a:t>
            </a:r>
          </a:p>
          <a:p>
            <a:pPr>
              <a:lnSpc>
                <a:spcPct val="100000"/>
              </a:lnSpc>
            </a:pPr>
            <a:r>
              <a:rPr lang="en-US" sz="1200" b="1" u="sng" dirty="0"/>
              <a:t>Proposal is canceling station 2  and fax line for a total saving of $237..82 </a:t>
            </a:r>
          </a:p>
          <a:p>
            <a:pPr marL="171450" indent="-171450">
              <a:lnSpc>
                <a:spcPct val="100000"/>
              </a:lnSpc>
              <a:buFont typeface="Wingdings" panose="05000000000000000000" pitchFamily="2" charset="2"/>
              <a:buChar char="v"/>
            </a:pPr>
            <a:r>
              <a:rPr lang="en-US" sz="1200" dirty="0"/>
              <a:t>Purchasing Vonage service at $91.46  with a saving of $146.36 </a:t>
            </a:r>
          </a:p>
          <a:p>
            <a:pPr marL="171450" indent="-171450">
              <a:lnSpc>
                <a:spcPct val="100000"/>
              </a:lnSpc>
              <a:buFont typeface="Wingdings" panose="05000000000000000000" pitchFamily="2" charset="2"/>
              <a:buChar char="v"/>
            </a:pPr>
            <a:r>
              <a:rPr lang="en-US" sz="1200" dirty="0"/>
              <a:t>Keeping our original (0870) number with AT&amp;T Station 1 for emergency internet crash.</a:t>
            </a:r>
          </a:p>
          <a:p>
            <a:pPr>
              <a:lnSpc>
                <a:spcPct val="100000"/>
              </a:lnSpc>
            </a:pPr>
            <a:endParaRPr lang="en-US" sz="1200" dirty="0"/>
          </a:p>
        </p:txBody>
      </p:sp>
    </p:spTree>
    <p:extLst>
      <p:ext uri="{BB962C8B-B14F-4D97-AF65-F5344CB8AC3E}">
        <p14:creationId xmlns:p14="http://schemas.microsoft.com/office/powerpoint/2010/main" val="4358103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7.2"/>
</p:tagLst>
</file>

<file path=ppt/theme/theme1.xml><?xml version="1.0" encoding="utf-8"?>
<a:theme xmlns:a="http://schemas.openxmlformats.org/drawingml/2006/main" name="LeafVTI">
  <a:themeElements>
    <a:clrScheme name="AnalogousFromRegularSeedLeftStep">
      <a:dk1>
        <a:srgbClr val="000000"/>
      </a:dk1>
      <a:lt1>
        <a:srgbClr val="FFFFFF"/>
      </a:lt1>
      <a:dk2>
        <a:srgbClr val="301B29"/>
      </a:dk2>
      <a:lt2>
        <a:srgbClr val="F0F1F3"/>
      </a:lt2>
      <a:accent1>
        <a:srgbClr val="C09C4B"/>
      </a:accent1>
      <a:accent2>
        <a:srgbClr val="B15B3B"/>
      </a:accent2>
      <a:accent3>
        <a:srgbClr val="C34D5E"/>
      </a:accent3>
      <a:accent4>
        <a:srgbClr val="B13B7E"/>
      </a:accent4>
      <a:accent5>
        <a:srgbClr val="C34DC1"/>
      </a:accent5>
      <a:accent6>
        <a:srgbClr val="823BB1"/>
      </a:accent6>
      <a:hlink>
        <a:srgbClr val="436AC0"/>
      </a:hlink>
      <a:folHlink>
        <a:srgbClr val="7F7F7F"/>
      </a:folHlink>
    </a:clrScheme>
    <a:fontScheme name="Leaf">
      <a:majorFont>
        <a:latin typeface="Rockwell Nova Light"/>
        <a:ea typeface=""/>
        <a:cs typeface=""/>
      </a:majorFont>
      <a:minorFont>
        <a:latin typeface="Avenir Next LT Pro Ligh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afVTI" id="{AD13D32C-3873-4EF1-A28C-5D0E64FF0913}" vid="{0D2E0FD0-9C17-4337-BD21-33917FC300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e05baf9a-2d75-4c8d-802c-8d3fc5be0be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09A7D1CB2894C4A9979451B35C44FCD" ma:contentTypeVersion="6" ma:contentTypeDescription="Create a new document." ma:contentTypeScope="" ma:versionID="c11e136f7d96f0ab1becf111f93ccf46">
  <xsd:schema xmlns:xsd="http://www.w3.org/2001/XMLSchema" xmlns:xs="http://www.w3.org/2001/XMLSchema" xmlns:p="http://schemas.microsoft.com/office/2006/metadata/properties" xmlns:ns3="e05baf9a-2d75-4c8d-802c-8d3fc5be0bee" targetNamespace="http://schemas.microsoft.com/office/2006/metadata/properties" ma:root="true" ma:fieldsID="138535cdb69643d5cecf58382ca4c3ed" ns3:_="">
    <xsd:import namespace="e05baf9a-2d75-4c8d-802c-8d3fc5be0bee"/>
    <xsd:element name="properties">
      <xsd:complexType>
        <xsd:sequence>
          <xsd:element name="documentManagement">
            <xsd:complexType>
              <xsd:all>
                <xsd:element ref="ns3:_activity" minOccurs="0"/>
                <xsd:element ref="ns3:MediaServiceMetadata" minOccurs="0"/>
                <xsd:element ref="ns3:MediaServiceFastMetadata" minOccurs="0"/>
                <xsd:element ref="ns3:MediaServiceObjectDetectorVersions"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5baf9a-2d75-4c8d-802c-8d3fc5be0bee"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775B6C-FBFE-491D-B5E0-629CCD7FE05F}">
  <ds:schemaRefs>
    <ds:schemaRef ds:uri="http://purl.org/dc/terms/"/>
    <ds:schemaRef ds:uri="http://schemas.openxmlformats.org/package/2006/metadata/core-properties"/>
    <ds:schemaRef ds:uri="e05baf9a-2d75-4c8d-802c-8d3fc5be0bee"/>
    <ds:schemaRef ds:uri="http://schemas.microsoft.com/office/2006/metadata/properties"/>
    <ds:schemaRef ds:uri="http://purl.org/dc/elements/1.1/"/>
    <ds:schemaRef ds:uri="http://www.w3.org/XML/1998/namespace"/>
    <ds:schemaRef ds:uri="http://schemas.microsoft.com/office/infopath/2007/PartnerControls"/>
    <ds:schemaRef ds:uri="http://schemas.microsoft.com/office/2006/documentManagement/types"/>
    <ds:schemaRef ds:uri="http://purl.org/dc/dcmitype/"/>
  </ds:schemaRefs>
</ds:datastoreItem>
</file>

<file path=customXml/itemProps2.xml><?xml version="1.0" encoding="utf-8"?>
<ds:datastoreItem xmlns:ds="http://schemas.openxmlformats.org/officeDocument/2006/customXml" ds:itemID="{27CC24D6-A864-4CD5-B205-2BDE03F77140}">
  <ds:schemaRefs>
    <ds:schemaRef ds:uri="http://schemas.microsoft.com/sharepoint/v3/contenttype/forms"/>
  </ds:schemaRefs>
</ds:datastoreItem>
</file>

<file path=customXml/itemProps3.xml><?xml version="1.0" encoding="utf-8"?>
<ds:datastoreItem xmlns:ds="http://schemas.openxmlformats.org/officeDocument/2006/customXml" ds:itemID="{4FCFAD21-EE43-4CF1-AB77-290BCDBDAC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5baf9a-2d75-4c8d-802c-8d3fc5be0b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264</TotalTime>
  <Words>613</Words>
  <Application>Microsoft Office PowerPoint</Application>
  <PresentationFormat>Widescreen</PresentationFormat>
  <Paragraphs>67</Paragraphs>
  <Slides>5</Slides>
  <Notes>2</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Aptos</vt:lpstr>
      <vt:lpstr>Arial</vt:lpstr>
      <vt:lpstr>Avenir Next LT Pro Light</vt:lpstr>
      <vt:lpstr>Montserrat Medium</vt:lpstr>
      <vt:lpstr>Rockwell Nova Light</vt:lpstr>
      <vt:lpstr>Spezia</vt:lpstr>
      <vt:lpstr>Wingdings</vt:lpstr>
      <vt:lpstr>LeafVTI</vt:lpstr>
      <vt:lpstr>Quincy Fire Protection District</vt:lpstr>
      <vt:lpstr>Vonage Quote  Prepared By  Kaitlin Lucas kaitlin.lucas@Vonage.com </vt:lpstr>
      <vt:lpstr>Fire  STATION  1 1947</vt:lpstr>
      <vt:lpstr>  Quincy Fire’s ambulance circa  1960</vt:lpstr>
      <vt:lpstr>  OUR FUTURE FIREFIGHTERS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Quincy Fire Protection District</dc:title>
  <dc:creator>Quincy Fire Protection District</dc:creator>
  <cp:lastModifiedBy>Quincy Fire Protection District</cp:lastModifiedBy>
  <cp:revision>4</cp:revision>
  <dcterms:created xsi:type="dcterms:W3CDTF">2024-03-12T18:35:04Z</dcterms:created>
  <dcterms:modified xsi:type="dcterms:W3CDTF">2024-04-11T16:51:39Z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0x010100A09A7D1CB2894C4A9979451B35C44FCD</vt:lpwstr>
  </property>
</Properties>
</file>